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79" r:id="rId8"/>
    <p:sldId id="287" r:id="rId9"/>
    <p:sldId id="288" r:id="rId10"/>
    <p:sldId id="280" r:id="rId11"/>
    <p:sldId id="290" r:id="rId12"/>
    <p:sldId id="289" r:id="rId13"/>
    <p:sldId id="291" r:id="rId14"/>
    <p:sldId id="278" r:id="rId15"/>
    <p:sldId id="297" r:id="rId16"/>
    <p:sldId id="274" r:id="rId17"/>
    <p:sldId id="292" r:id="rId18"/>
    <p:sldId id="296" r:id="rId19"/>
    <p:sldId id="281" r:id="rId20"/>
    <p:sldId id="295" r:id="rId21"/>
    <p:sldId id="286" r:id="rId22"/>
    <p:sldId id="283" r:id="rId23"/>
    <p:sldId id="267" r:id="rId24"/>
    <p:sldId id="293" r:id="rId25"/>
    <p:sldId id="268" r:id="rId26"/>
    <p:sldId id="29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>
        <p:scale>
          <a:sx n="66" d="100"/>
          <a:sy n="66" d="100"/>
        </p:scale>
        <p:origin x="-150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8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41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36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01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22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50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9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1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12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314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49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16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68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7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49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14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44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65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02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29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75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802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563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644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42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26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3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71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356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159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679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177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87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946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861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24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634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530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630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335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360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710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1072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183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44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5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990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034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927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349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259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937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8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8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1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3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5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2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332656"/>
            <a:ext cx="8072494" cy="5825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2700" algn="ctr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Муниципальное бюджетное дошкольное образовательное учреждение</a:t>
            </a:r>
          </a:p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>
                <a:latin typeface="Times New Roman"/>
                <a:ea typeface="Times New Roman"/>
              </a:rPr>
              <a:t>детский сад №48  «Одуванчик» </a:t>
            </a:r>
            <a:r>
              <a:rPr lang="ru-RU" sz="1400" dirty="0" err="1">
                <a:latin typeface="Times New Roman"/>
                <a:ea typeface="Times New Roman"/>
              </a:rPr>
              <a:t>г.Светлоград</a:t>
            </a:r>
            <a:endParaRPr lang="ru-RU" sz="14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>
                <a:latin typeface="Times New Roman"/>
                <a:ea typeface="Times New Roman"/>
              </a:rPr>
              <a:t> </a:t>
            </a:r>
          </a:p>
          <a:p>
            <a:pPr algn="ctr">
              <a:spcAft>
                <a:spcPts val="0"/>
              </a:spcAft>
            </a:pPr>
            <a:endParaRPr lang="ru-RU" sz="2800" b="1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2800" b="1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</a:rPr>
              <a:t>Опыта </a:t>
            </a:r>
            <a:r>
              <a:rPr lang="ru-RU" sz="2800" b="1" dirty="0">
                <a:latin typeface="Times New Roman"/>
                <a:ea typeface="Times New Roman"/>
              </a:rPr>
              <a:t>работы</a:t>
            </a:r>
            <a:endParaRPr lang="ru-RU" sz="2800" dirty="0">
              <a:latin typeface="Times New Roman"/>
              <a:ea typeface="Times New Roman"/>
            </a:endParaRPr>
          </a:p>
          <a:p>
            <a:pPr>
              <a:lnSpc>
                <a:spcPts val="1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 </a:t>
            </a:r>
          </a:p>
          <a:p>
            <a:pPr algn="ctr">
              <a:lnSpc>
                <a:spcPct val="98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</a:rPr>
              <a:t>«Формирование навыка образного чтения у детей младшего дошкольного возраста на основе методики ситуационных игр О. Н. Тепляковой».</a:t>
            </a:r>
            <a:endParaRPr lang="ru-RU" sz="2800" dirty="0">
              <a:latin typeface="Times New Roman"/>
              <a:ea typeface="Times New Roman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 </a:t>
            </a:r>
          </a:p>
          <a:p>
            <a:pPr>
              <a:lnSpc>
                <a:spcPts val="1045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 </a:t>
            </a:r>
            <a:endParaRPr lang="ru-RU" sz="2800" dirty="0" smtClean="0">
              <a:latin typeface="Times New Roman"/>
              <a:ea typeface="Times New Roman"/>
            </a:endParaRPr>
          </a:p>
          <a:p>
            <a:pPr>
              <a:lnSpc>
                <a:spcPts val="1045"/>
              </a:lnSpc>
              <a:spcAft>
                <a:spcPts val="0"/>
              </a:spcAft>
            </a:pPr>
            <a:endParaRPr lang="ru-RU" sz="28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воспитателя</a:t>
            </a:r>
          </a:p>
          <a:p>
            <a:pPr algn="ctr">
              <a:lnSpc>
                <a:spcPct val="99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МБДОУ ДС № 48 «Одуванчик»</a:t>
            </a: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 </a:t>
            </a:r>
          </a:p>
          <a:p>
            <a:pPr>
              <a:lnSpc>
                <a:spcPts val="1115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 </a:t>
            </a:r>
            <a:endParaRPr lang="ru-RU" sz="2800" dirty="0" smtClean="0">
              <a:latin typeface="Times New Roman"/>
              <a:ea typeface="Times New Roman"/>
            </a:endParaRPr>
          </a:p>
          <a:p>
            <a:pPr>
              <a:lnSpc>
                <a:spcPts val="1115"/>
              </a:lnSpc>
              <a:spcAft>
                <a:spcPts val="0"/>
              </a:spcAft>
            </a:pPr>
            <a:endParaRPr lang="ru-RU" sz="2800" dirty="0">
              <a:latin typeface="Times New Roman"/>
              <a:ea typeface="Times New Roman"/>
            </a:endParaRPr>
          </a:p>
          <a:p>
            <a:pPr marL="1308100">
              <a:spcAft>
                <a:spcPts val="0"/>
              </a:spcAft>
            </a:pPr>
            <a:r>
              <a:rPr lang="ru-RU" sz="2800" b="1" dirty="0" err="1">
                <a:latin typeface="Times New Roman"/>
                <a:ea typeface="Times New Roman"/>
              </a:rPr>
              <a:t>Клочковой</a:t>
            </a:r>
            <a:r>
              <a:rPr lang="ru-RU" sz="2800" b="1" dirty="0">
                <a:latin typeface="Times New Roman"/>
                <a:ea typeface="Times New Roman"/>
              </a:rPr>
              <a:t> Татьяны Валерьевны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4365104"/>
            <a:ext cx="984684" cy="1662220"/>
            <a:chOff x="6228184" y="4365104"/>
            <a:chExt cx="984684" cy="1662220"/>
          </a:xfrm>
        </p:grpSpPr>
        <p:sp>
          <p:nvSpPr>
            <p:cNvPr id="5" name="Овал 4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3418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SE000000000724799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4071942"/>
            <a:ext cx="2143470" cy="2357454"/>
          </a:xfrm>
          <a:prstGeom prst="rect">
            <a:avLst/>
          </a:prstGeom>
        </p:spPr>
      </p:pic>
      <p:pic>
        <p:nvPicPr>
          <p:cNvPr id="5" name="Рисунок 4" descr="b3282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4071942"/>
            <a:ext cx="1844840" cy="2285997"/>
          </a:xfrm>
          <a:prstGeom prst="rect">
            <a:avLst/>
          </a:prstGeom>
        </p:spPr>
      </p:pic>
      <p:pic>
        <p:nvPicPr>
          <p:cNvPr id="6" name="Рисунок 5" descr="2295115_deta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760" y="620688"/>
            <a:ext cx="2276545" cy="2952328"/>
          </a:xfrm>
          <a:prstGeom prst="rect">
            <a:avLst/>
          </a:prstGeom>
        </p:spPr>
      </p:pic>
      <p:pic>
        <p:nvPicPr>
          <p:cNvPr id="7" name="Рисунок 6" descr="coverbig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527814"/>
            <a:ext cx="2105281" cy="2836041"/>
          </a:xfrm>
          <a:prstGeom prst="rect">
            <a:avLst/>
          </a:prstGeom>
        </p:spPr>
      </p:pic>
      <p:pic>
        <p:nvPicPr>
          <p:cNvPr id="8" name="Рисунок 7" descr="coverbi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580" y="642122"/>
            <a:ext cx="2073025" cy="2786877"/>
          </a:xfrm>
          <a:prstGeom prst="rect">
            <a:avLst/>
          </a:prstGeom>
        </p:spPr>
      </p:pic>
      <p:pic>
        <p:nvPicPr>
          <p:cNvPr id="9" name="Рисунок 8" descr="uk5745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6116" y="4143380"/>
            <a:ext cx="3206836" cy="22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58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8760" y="643335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игры</a:t>
            </a:r>
          </a:p>
        </p:txBody>
      </p:sp>
      <p:grpSp>
        <p:nvGrpSpPr>
          <p:cNvPr id="6" name="Группа 5"/>
          <p:cNvGrpSpPr/>
          <p:nvPr/>
        </p:nvGrpSpPr>
        <p:grpSpPr>
          <a:xfrm rot="4737650">
            <a:off x="7535507" y="109818"/>
            <a:ext cx="1063210" cy="1794778"/>
            <a:chOff x="6228184" y="4365104"/>
            <a:chExt cx="984684" cy="1662220"/>
          </a:xfrm>
        </p:grpSpPr>
        <p:sp>
          <p:nvSpPr>
            <p:cNvPr id="7" name="Овал 6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 descr="C:\Users\Evgen\AppData\Local\Microsoft\Windows\INetCache\Content.Word\DSCN66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14974"/>
            <a:ext cx="3361496" cy="2638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Evgen\AppData\Local\Microsoft\Windows\INetCache\Content.Word\DSCN665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r="8814"/>
          <a:stretch/>
        </p:blipFill>
        <p:spPr bwMode="auto">
          <a:xfrm>
            <a:off x="4644008" y="2014974"/>
            <a:ext cx="3191691" cy="2638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2" descr="C:\Users\Evgen\Desktop\DCIM\IMG_20151028_10033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19"/>
          <a:stretch/>
        </p:blipFill>
        <p:spPr bwMode="auto">
          <a:xfrm>
            <a:off x="3203848" y="4437112"/>
            <a:ext cx="3384376" cy="2420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95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260648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rgbClr val="4F81BD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Танцуем и поём</a:t>
            </a:r>
            <a:endParaRPr lang="ru-RU" sz="4400" b="1" dirty="0">
              <a:ln w="18000">
                <a:solidFill>
                  <a:srgbClr val="4F81BD">
                    <a:lumMod val="75000"/>
                  </a:srgbClr>
                </a:solidFill>
                <a:prstDash val="solid"/>
                <a:miter lim="800000"/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 rot="4737650">
            <a:off x="7535507" y="109818"/>
            <a:ext cx="1063210" cy="1794778"/>
            <a:chOff x="6228184" y="4365104"/>
            <a:chExt cx="984684" cy="1662220"/>
          </a:xfrm>
        </p:grpSpPr>
        <p:sp>
          <p:nvSpPr>
            <p:cNvPr id="7" name="Овал 6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16" name="Рисунок 15" descr="20190221_102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750" y="1030089"/>
            <a:ext cx="3824467" cy="2868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1579797487454.jpg"/>
          <p:cNvPicPr>
            <a:picLocks noChangeAspect="1"/>
          </p:cNvPicPr>
          <p:nvPr/>
        </p:nvPicPr>
        <p:blipFill>
          <a:blip r:embed="rId3" cstate="print"/>
          <a:srcRect l="14893"/>
          <a:stretch>
            <a:fillRect/>
          </a:stretch>
        </p:blipFill>
        <p:spPr>
          <a:xfrm>
            <a:off x="429812" y="2571744"/>
            <a:ext cx="2565187" cy="4018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 descr="20190226_1618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309026" y="2982169"/>
            <a:ext cx="4123820" cy="3092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7837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9798187075.jpg"/>
          <p:cNvPicPr>
            <a:picLocks noChangeAspect="1"/>
          </p:cNvPicPr>
          <p:nvPr/>
        </p:nvPicPr>
        <p:blipFill>
          <a:blip r:embed="rId2"/>
          <a:srcRect b="34375"/>
          <a:stretch>
            <a:fillRect/>
          </a:stretch>
        </p:blipFill>
        <p:spPr>
          <a:xfrm>
            <a:off x="4143372" y="1357298"/>
            <a:ext cx="4653643" cy="4071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5797974855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0034" y="1214422"/>
            <a:ext cx="3161132" cy="4214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4658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260648"/>
            <a:ext cx="6737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Зона «</a:t>
            </a:r>
            <a:r>
              <a:rPr lang="ru-RU" sz="4400" b="1" dirty="0" err="1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Изодеятельности</a:t>
            </a:r>
            <a:r>
              <a:rPr lang="ru-RU" sz="44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 rot="4737650">
            <a:off x="7535507" y="109818"/>
            <a:ext cx="1063210" cy="1794778"/>
            <a:chOff x="6228184" y="4365104"/>
            <a:chExt cx="984684" cy="1662220"/>
          </a:xfrm>
        </p:grpSpPr>
        <p:sp>
          <p:nvSpPr>
            <p:cNvPr id="7" name="Овал 6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 descr="15797974874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7063"/>
            <a:ext cx="3231808" cy="4309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15797974837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183" y="2405340"/>
            <a:ext cx="3339395" cy="4452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20190221_1022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1298336"/>
            <a:ext cx="3143272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2830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797974838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500042"/>
            <a:ext cx="2196718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579797483424.jpg"/>
          <p:cNvPicPr>
            <a:picLocks noChangeAspect="1"/>
          </p:cNvPicPr>
          <p:nvPr/>
        </p:nvPicPr>
        <p:blipFill>
          <a:blip r:embed="rId3"/>
          <a:srcRect l="18750" r="15624" b="34375"/>
          <a:stretch>
            <a:fillRect/>
          </a:stretch>
        </p:blipFill>
        <p:spPr>
          <a:xfrm>
            <a:off x="714348" y="547666"/>
            <a:ext cx="2161001" cy="28813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8" descr="1579797487150.jpg"/>
          <p:cNvPicPr>
            <a:picLocks noGrp="1" noChangeAspect="1"/>
          </p:cNvPicPr>
          <p:nvPr>
            <p:ph idx="1"/>
          </p:nvPr>
        </p:nvPicPr>
        <p:blipFill>
          <a:blip r:embed="rId4"/>
          <a:srcRect t="24757" b="18993"/>
          <a:stretch>
            <a:fillRect/>
          </a:stretch>
        </p:blipFill>
        <p:spPr>
          <a:xfrm>
            <a:off x="642910" y="3714752"/>
            <a:ext cx="7858180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1579797487081.jpg"/>
          <p:cNvPicPr>
            <a:picLocks noChangeAspect="1"/>
          </p:cNvPicPr>
          <p:nvPr/>
        </p:nvPicPr>
        <p:blipFill>
          <a:blip r:embed="rId5"/>
          <a:srcRect t="18750"/>
          <a:stretch>
            <a:fillRect/>
          </a:stretch>
        </p:blipFill>
        <p:spPr>
          <a:xfrm>
            <a:off x="3275856" y="726273"/>
            <a:ext cx="2286000" cy="2476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4185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260648"/>
            <a:ext cx="6696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Зона «Сюжетно- ролевой игры»</a:t>
            </a:r>
            <a:endParaRPr lang="ru-RU" sz="4400" b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 rot="4737650">
            <a:off x="7535507" y="109818"/>
            <a:ext cx="1063210" cy="1794778"/>
            <a:chOff x="6228184" y="4365104"/>
            <a:chExt cx="984684" cy="1662220"/>
          </a:xfrm>
        </p:grpSpPr>
        <p:sp>
          <p:nvSpPr>
            <p:cNvPr id="7" name="Овал 6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 descr="15797974874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1707198"/>
            <a:ext cx="2157449" cy="3835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20190221_102221.jpg"/>
          <p:cNvPicPr>
            <a:picLocks noChangeAspect="1"/>
          </p:cNvPicPr>
          <p:nvPr/>
        </p:nvPicPr>
        <p:blipFill>
          <a:blip r:embed="rId3" cstate="print"/>
          <a:srcRect t="6694" b="12974"/>
          <a:stretch>
            <a:fillRect/>
          </a:stretch>
        </p:blipFill>
        <p:spPr>
          <a:xfrm rot="5400000">
            <a:off x="-285300" y="2838563"/>
            <a:ext cx="3912884" cy="2357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 descr="20190226_1618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2564904"/>
            <a:ext cx="2096256" cy="3726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2830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90220_2015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34775"/>
            <a:ext cx="7128792" cy="6624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b="1" dirty="0" smtClean="0">
                <a:ln w="18000">
                  <a:solidFill>
                    <a:srgbClr val="4F81BD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Работа с родителями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190305_1728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571612"/>
            <a:ext cx="2952770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20190305_1728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571612"/>
            <a:ext cx="2952770" cy="2214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20190305_1728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7" y="4071942"/>
            <a:ext cx="2952769" cy="2214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20190305_17284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1076" y="4143380"/>
            <a:ext cx="2657492" cy="2214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125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9720774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428604"/>
            <a:ext cx="2371725" cy="3276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5797165808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3929066"/>
            <a:ext cx="2000248" cy="23812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57972600108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4000504"/>
            <a:ext cx="3048004" cy="22860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157972600258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500042"/>
            <a:ext cx="2357454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15797207742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44" y="500041"/>
            <a:ext cx="2357441" cy="31432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157979749114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100" y="4000504"/>
            <a:ext cx="1928826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928662" y="3571876"/>
            <a:ext cx="792961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Родители в совместной деятельности с детьми.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95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lovepik.com/photo/40022/3919.jpg_wh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1915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6477" y="556598"/>
            <a:ext cx="328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1198486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4400" b="1" dirty="0" smtClean="0">
                <a:ln w="18000">
                  <a:solidFill>
                    <a:srgbClr val="4F81BD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Работа с педагогами ДОУ</a:t>
            </a:r>
            <a:endParaRPr lang="ru-RU" sz="4400" b="1" dirty="0">
              <a:ln w="18000">
                <a:solidFill>
                  <a:srgbClr val="4F81BD">
                    <a:lumMod val="75000"/>
                  </a:srgbClr>
                </a:solidFill>
                <a:prstDash val="solid"/>
                <a:miter lim="800000"/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91115_1334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614" y="1556792"/>
            <a:ext cx="7778771" cy="43755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983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1127_1149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60195" y="840013"/>
            <a:ext cx="6180668" cy="5214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081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F:\ДС№48 2019-2020\работа с педагогами\Воспитатель года 2020\докумены для сдачи 2020г\Клочкова Т.В\фото Клочкова\h1ijQSSrNh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980728"/>
            <a:ext cx="4116288" cy="3087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ДС№48 2019-2020\работа с педагогами\Воспитатель года 2020\докумены для сдачи 2020г\Клочкова Т.В\фото Клочкова\VipTalisman9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4345950" cy="3011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ДС№48 2019-2020\работа с педагогами\Воспитатель года 2020\докумены для сдачи 2020г\Клочкова Т.В\фото Клочкова\i8hckfcTUp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2060848"/>
            <a:ext cx="4187957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67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Ц</a:t>
            </a:r>
            <a:r>
              <a:rPr lang="ru-RU" sz="2400" b="1" dirty="0" smtClean="0">
                <a:latin typeface="Times New Roman"/>
                <a:ea typeface="Times New Roman"/>
              </a:rPr>
              <a:t>ель</a:t>
            </a: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</a:rPr>
              <a:t>работы </a:t>
            </a:r>
            <a:r>
              <a:rPr lang="ru-RU" sz="2400" dirty="0">
                <a:latin typeface="Times New Roman"/>
                <a:ea typeface="Times New Roman"/>
              </a:rPr>
              <a:t>–</a:t>
            </a:r>
            <a:r>
              <a:rPr lang="ru-RU" sz="2400" b="1" dirty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сформировать навык образного чтения по средствам ситуационных</a:t>
            </a:r>
            <a:r>
              <a:rPr lang="ru-RU" sz="2400" b="1" dirty="0"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latin typeface="Times New Roman"/>
                <a:ea typeface="Times New Roman"/>
              </a:rPr>
              <a:t>игр детей младшего дошкольного возраста.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b="1" dirty="0" smtClean="0">
                <a:latin typeface="Times New Roman"/>
                <a:ea typeface="Times New Roman"/>
              </a:rPr>
              <a:t>Задачи:</a:t>
            </a:r>
            <a:endParaRPr lang="ru-RU" sz="2800" dirty="0">
              <a:latin typeface="Times New Roman"/>
              <a:ea typeface="Times New Roman"/>
            </a:endParaRPr>
          </a:p>
          <a:p>
            <a:pPr lvl="0" algn="just">
              <a:buFont typeface="Symbol"/>
              <a:buChar char="-"/>
              <a:tabLst>
                <a:tab pos="330200" algn="l"/>
              </a:tabLst>
            </a:pPr>
            <a:r>
              <a:rPr lang="ru-RU" dirty="0">
                <a:latin typeface="Times New Roman"/>
                <a:ea typeface="Times New Roman"/>
              </a:rPr>
              <a:t>развитие интересов и потребностей ребенка;</a:t>
            </a:r>
            <a:endParaRPr lang="ru-RU" sz="2800" dirty="0">
              <a:latin typeface="Times New Roman"/>
              <a:ea typeface="Times New Roman"/>
            </a:endParaRPr>
          </a:p>
          <a:p>
            <a:pPr lvl="0" algn="just">
              <a:buFont typeface="Symbol"/>
              <a:buChar char="-"/>
              <a:tabLst>
                <a:tab pos="347980" algn="l"/>
              </a:tabLst>
            </a:pPr>
            <a:r>
              <a:rPr lang="ru-RU" dirty="0">
                <a:latin typeface="Times New Roman"/>
                <a:ea typeface="Times New Roman"/>
              </a:rPr>
              <a:t>повышение уровня развития креативного мышления у </a:t>
            </a:r>
            <a:r>
              <a:rPr lang="ru-RU" dirty="0" smtClean="0">
                <a:latin typeface="Times New Roman"/>
                <a:ea typeface="Times New Roman"/>
              </a:rPr>
              <a:t>детей дошкольного возраста;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lvl="0" algn="just">
              <a:buFont typeface="Symbol"/>
              <a:buChar char="-"/>
              <a:tabLst>
                <a:tab pos="34798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оказание </a:t>
            </a:r>
            <a:r>
              <a:rPr lang="ru-RU" dirty="0">
                <a:latin typeface="Times New Roman"/>
                <a:ea typeface="Times New Roman"/>
              </a:rPr>
              <a:t>практической и теоретической помощи родителям воспитанников, на основе теоретических знаний и формирование умений и навыков практической работы с детьми;</a:t>
            </a:r>
            <a:endParaRPr lang="ru-RU" sz="2800" dirty="0">
              <a:latin typeface="Times New Roman"/>
              <a:ea typeface="Times New Roman"/>
            </a:endParaRPr>
          </a:p>
          <a:p>
            <a:pPr lvl="0" algn="just">
              <a:buFont typeface="Symbol"/>
              <a:buChar char="-"/>
              <a:tabLst>
                <a:tab pos="462280" algn="l"/>
              </a:tabLst>
            </a:pPr>
            <a:r>
              <a:rPr lang="ru-RU" dirty="0">
                <a:latin typeface="Times New Roman"/>
                <a:ea typeface="Times New Roman"/>
              </a:rPr>
              <a:t>использование с родителями различных форм сотрудничества и совместного творчества для улучшения взаимодействия между участниками педагогического процесса;</a:t>
            </a:r>
            <a:endParaRPr lang="ru-RU" sz="2800" dirty="0">
              <a:latin typeface="Times New Roman"/>
              <a:ea typeface="Times New Roman"/>
            </a:endParaRPr>
          </a:p>
          <a:p>
            <a:pPr lvl="0" algn="just">
              <a:buFont typeface="Symbol"/>
              <a:buChar char="-"/>
              <a:tabLst>
                <a:tab pos="393700" algn="l"/>
              </a:tabLst>
            </a:pPr>
            <a:r>
              <a:rPr lang="ru-RU" dirty="0">
                <a:latin typeface="Times New Roman"/>
                <a:ea typeface="Times New Roman"/>
              </a:rPr>
              <a:t>выявление эффективности формирования навыков образного чтения у дошкольников посредством данной методики.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842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16832"/>
            <a:ext cx="8229600" cy="367240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I  - ТЕОРЕТИЧЕСКИЙ</a:t>
            </a:r>
          </a:p>
          <a:p>
            <a:pPr algn="just">
              <a:buFont typeface="Wingdings" pitchFamily="2" charset="2"/>
              <a:buChar char="Ø"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- ПРАКТИЧЕСКИЙ</a:t>
            </a:r>
          </a:p>
          <a:p>
            <a:pPr algn="just">
              <a:buFont typeface="Wingdings" pitchFamily="2" charset="2"/>
              <a:buChar char="Ø"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- ДИАГНОСТИЧЕСКИЙ</a:t>
            </a:r>
          </a:p>
          <a:p>
            <a:pPr algn="just"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6197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9" y="3755127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79870"/>
            <a:ext cx="5159896" cy="2902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099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260648"/>
            <a:ext cx="7643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rgbClr val="4F81BD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 автора О. Н. Тепляковой</a:t>
            </a:r>
            <a:endParaRPr lang="ru-RU" sz="4400" b="1" dirty="0">
              <a:ln w="18000">
                <a:solidFill>
                  <a:srgbClr val="4F81BD">
                    <a:lumMod val="75000"/>
                  </a:srgbClr>
                </a:solidFill>
                <a:prstDash val="solid"/>
                <a:miter lim="800000"/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 rot="4737650">
            <a:off x="7535507" y="109818"/>
            <a:ext cx="1063210" cy="1794778"/>
            <a:chOff x="6228184" y="4365104"/>
            <a:chExt cx="984684" cy="1662220"/>
          </a:xfrm>
        </p:grpSpPr>
        <p:sp>
          <p:nvSpPr>
            <p:cNvPr id="7" name="Овал 6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10" name="Рисунок 9" descr="11278131-480x360.jpg"/>
          <p:cNvPicPr>
            <a:picLocks noChangeAspect="1"/>
          </p:cNvPicPr>
          <p:nvPr/>
        </p:nvPicPr>
        <p:blipFill>
          <a:blip r:embed="rId2"/>
          <a:srcRect l="20312" r="23437"/>
          <a:stretch>
            <a:fillRect/>
          </a:stretch>
        </p:blipFill>
        <p:spPr>
          <a:xfrm>
            <a:off x="6286512" y="2071678"/>
            <a:ext cx="2678944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047d51442e31d0ccbac1fcb66d024e84.jpg"/>
          <p:cNvPicPr>
            <a:picLocks noChangeAspect="1"/>
          </p:cNvPicPr>
          <p:nvPr/>
        </p:nvPicPr>
        <p:blipFill>
          <a:blip r:embed="rId3"/>
          <a:srcRect l="4490" t="10416" r="4490" b="10416"/>
          <a:stretch>
            <a:fillRect/>
          </a:stretch>
        </p:blipFill>
        <p:spPr>
          <a:xfrm>
            <a:off x="3357554" y="2071678"/>
            <a:ext cx="2793602" cy="3538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5983825_16668-650x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928802"/>
            <a:ext cx="2785022" cy="3714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8092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Развивающая предметно пространственная среда группы</a:t>
            </a:r>
            <a:endParaRPr lang="ru-RU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Evgen\AppData\Local\Microsoft\Windows\INetCache\Content.Word\DSCN667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714488"/>
            <a:ext cx="3000396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Evgen\AppData\Local\Microsoft\Windows\INetCache\Content.Word\DSCN6676.jpg"/>
          <p:cNvPicPr/>
          <p:nvPr/>
        </p:nvPicPr>
        <p:blipFill>
          <a:blip r:embed="rId3" cstate="print"/>
          <a:srcRect l="9312" b="11321"/>
          <a:stretch>
            <a:fillRect/>
          </a:stretch>
        </p:blipFill>
        <p:spPr bwMode="auto">
          <a:xfrm>
            <a:off x="6500826" y="2071678"/>
            <a:ext cx="2229968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Evgen\AppData\Local\Microsoft\Windows\INetCache\Content.Word\DSCN6676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596" y="3929066"/>
            <a:ext cx="3071834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Evgen\AppData\Local\Microsoft\Windows\INetCache\Content.Word\DSCN6676.jp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714744" y="1785926"/>
            <a:ext cx="2587158" cy="1882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Evgen\AppData\Local\Microsoft\Windows\INetCache\Content.Word\DSCN6676.jpg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714744" y="3929066"/>
            <a:ext cx="2643206" cy="2029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091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1789" y="673787"/>
            <a:ext cx="7330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Зона «Речевого развития»</a:t>
            </a:r>
            <a:endParaRPr lang="ru-RU" sz="4400" b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 rot="4737650">
            <a:off x="7535507" y="109818"/>
            <a:ext cx="1063210" cy="1794778"/>
            <a:chOff x="6228184" y="4365104"/>
            <a:chExt cx="984684" cy="1662220"/>
          </a:xfrm>
        </p:grpSpPr>
        <p:sp>
          <p:nvSpPr>
            <p:cNvPr id="7" name="Овал 6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 descr="15797974874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2928934"/>
            <a:ext cx="2833686" cy="2125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20190221_102221.jpg"/>
          <p:cNvPicPr>
            <a:picLocks noChangeAspect="1"/>
          </p:cNvPicPr>
          <p:nvPr/>
        </p:nvPicPr>
        <p:blipFill>
          <a:blip r:embed="rId3" cstate="print"/>
          <a:srcRect l="18750" t="6250" r="5468"/>
          <a:stretch>
            <a:fillRect/>
          </a:stretch>
        </p:blipFill>
        <p:spPr>
          <a:xfrm>
            <a:off x="714348" y="2928934"/>
            <a:ext cx="2428892" cy="2253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 descr="20190226_161828.jpg"/>
          <p:cNvPicPr>
            <a:picLocks noChangeAspect="1"/>
          </p:cNvPicPr>
          <p:nvPr/>
        </p:nvPicPr>
        <p:blipFill>
          <a:blip r:embed="rId4" cstate="print"/>
          <a:srcRect t="13541" r="17969" b="17708"/>
          <a:stretch>
            <a:fillRect/>
          </a:stretch>
        </p:blipFill>
        <p:spPr>
          <a:xfrm rot="5400000">
            <a:off x="2968224" y="2818198"/>
            <a:ext cx="3250412" cy="2043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2830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158</Words>
  <Application>Microsoft Office PowerPoint</Application>
  <PresentationFormat>Экран 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Презентация PowerPoint</vt:lpstr>
      <vt:lpstr>Презентация PowerPoint</vt:lpstr>
      <vt:lpstr>УСЛОВИЯ</vt:lpstr>
      <vt:lpstr>Цель работы – сформировать навык образного чтения по средствам ситуационных игр детей младшего дошкольного возраста. </vt:lpstr>
      <vt:lpstr>ЭТАПЫ РЕАЛИЗАЦИИ</vt:lpstr>
      <vt:lpstr>Презентация PowerPoint</vt:lpstr>
      <vt:lpstr>Презентация PowerPoint</vt:lpstr>
      <vt:lpstr>Развивающая предметно пространственная среда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родителями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татьяна</cp:lastModifiedBy>
  <cp:revision>47</cp:revision>
  <dcterms:created xsi:type="dcterms:W3CDTF">2012-08-02T12:17:38Z</dcterms:created>
  <dcterms:modified xsi:type="dcterms:W3CDTF">2020-02-13T22:22:45Z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237482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