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3" r:id="rId4"/>
    <p:sldId id="286" r:id="rId5"/>
    <p:sldId id="271" r:id="rId6"/>
    <p:sldId id="287" r:id="rId7"/>
    <p:sldId id="273" r:id="rId8"/>
    <p:sldId id="259" r:id="rId9"/>
    <p:sldId id="266" r:id="rId10"/>
    <p:sldId id="268" r:id="rId11"/>
    <p:sldId id="288" r:id="rId12"/>
    <p:sldId id="274" r:id="rId13"/>
    <p:sldId id="275" r:id="rId14"/>
    <p:sldId id="281" r:id="rId15"/>
    <p:sldId id="276" r:id="rId16"/>
    <p:sldId id="277" r:id="rId17"/>
    <p:sldId id="278" r:id="rId18"/>
    <p:sldId id="279" r:id="rId19"/>
    <p:sldId id="289" r:id="rId20"/>
    <p:sldId id="283" r:id="rId21"/>
    <p:sldId id="285"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25.10.2018</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25.10.2018</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25.10.2018</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25.10.2018</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25.10.2018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25.10.2018</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25.10.2018</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25.10.2018</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25.10.2018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25.10.2018</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1000" y="1214422"/>
            <a:ext cx="8458200" cy="1143008"/>
          </a:xfrm>
        </p:spPr>
        <p:txBody>
          <a:bodyPr>
            <a:normAutofit/>
          </a:bodyPr>
          <a:lstStyle/>
          <a:p>
            <a:pPr algn="ctr"/>
            <a:r>
              <a:rPr lang="ru-RU" sz="2800" b="1" dirty="0" smtClean="0">
                <a:latin typeface="Times New Roman" pitchFamily="18" charset="0"/>
                <a:cs typeface="Times New Roman" pitchFamily="18" charset="0"/>
              </a:rPr>
              <a:t>Сюжетно-ролевая игра, как условие социализации ребёнка дошкольника.</a:t>
            </a:r>
            <a:endParaRPr lang="ru-RU" sz="2800"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81000" y="214290"/>
            <a:ext cx="8458200" cy="857256"/>
          </a:xfrm>
        </p:spPr>
        <p:txBody>
          <a:bodyPr>
            <a:noAutofit/>
          </a:bodyPr>
          <a:lstStyle/>
          <a:p>
            <a:pPr algn="ctr"/>
            <a:r>
              <a:rPr lang="ru-RU" sz="1800" dirty="0" smtClean="0">
                <a:latin typeface="Times New Roman" pitchFamily="18" charset="0"/>
                <a:cs typeface="Times New Roman" pitchFamily="18" charset="0"/>
              </a:rPr>
              <a:t>Муниципальное бюджетное дошкольное образовательное учреждение </a:t>
            </a:r>
          </a:p>
          <a:p>
            <a:pPr algn="ctr"/>
            <a:r>
              <a:rPr lang="ru-RU" sz="1800" dirty="0" smtClean="0">
                <a:latin typeface="Times New Roman" pitchFamily="18" charset="0"/>
                <a:cs typeface="Times New Roman" pitchFamily="18" charset="0"/>
              </a:rPr>
              <a:t>детский сад комбинированного вида № 38 «Колокольчик г. Светлоград</a:t>
            </a:r>
            <a:endParaRPr lang="ru-RU" sz="1800" dirty="0">
              <a:latin typeface="Times New Roman" pitchFamily="18" charset="0"/>
              <a:cs typeface="Times New Roman" pitchFamily="18" charset="0"/>
            </a:endParaRPr>
          </a:p>
        </p:txBody>
      </p:sp>
      <p:pic>
        <p:nvPicPr>
          <p:cNvPr id="1026" name="Picture 2" descr="F:\фото К.Т.Н\IMG_6659.JPG"/>
          <p:cNvPicPr>
            <a:picLocks noChangeAspect="1" noChangeArrowheads="1"/>
          </p:cNvPicPr>
          <p:nvPr/>
        </p:nvPicPr>
        <p:blipFill>
          <a:blip r:embed="rId2" cstate="print"/>
          <a:srcRect/>
          <a:stretch>
            <a:fillRect/>
          </a:stretch>
        </p:blipFill>
        <p:spPr bwMode="auto">
          <a:xfrm>
            <a:off x="1285852" y="2428868"/>
            <a:ext cx="6072230" cy="3643338"/>
          </a:xfrm>
          <a:prstGeom prst="rect">
            <a:avLst/>
          </a:prstGeom>
          <a:noFill/>
        </p:spPr>
      </p:pic>
      <p:sp>
        <p:nvSpPr>
          <p:cNvPr id="5" name="Прямоугольник 4"/>
          <p:cNvSpPr/>
          <p:nvPr/>
        </p:nvSpPr>
        <p:spPr>
          <a:xfrm>
            <a:off x="4000496" y="5798596"/>
            <a:ext cx="4500594" cy="646331"/>
          </a:xfrm>
          <a:prstGeom prst="rect">
            <a:avLst/>
          </a:prstGeom>
        </p:spPr>
        <p:txBody>
          <a:bodyPr wrap="square">
            <a:spAutoFit/>
          </a:bodyPr>
          <a:lstStyle/>
          <a:p>
            <a:pPr algn="ctr">
              <a:defRPr/>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           Воспитатель: </a:t>
            </a:r>
            <a:r>
              <a:rPr lang="ru-RU" b="1" dirty="0" err="1" smtClean="0">
                <a:effectLst>
                  <a:outerShdw blurRad="38100" dist="38100" dir="2700000" algn="tl">
                    <a:srgbClr val="000000">
                      <a:alpha val="43137"/>
                    </a:srgbClr>
                  </a:outerShdw>
                </a:effectLst>
                <a:latin typeface="Times New Roman" pitchFamily="18" charset="0"/>
                <a:cs typeface="Times New Roman" pitchFamily="18" charset="0"/>
              </a:rPr>
              <a:t>Т.Н.Криворотенко</a:t>
            </a: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495"/>
            <a:ext cx="8229600" cy="1143000"/>
          </a:xfrm>
        </p:spPr>
        <p:txBody>
          <a:bodyPr>
            <a:noAutofit/>
          </a:bodyPr>
          <a:lstStyle/>
          <a:p>
            <a:endParaRPr lang="zh-CN" altLang="en-US" sz="2800" dirty="0"/>
          </a:p>
        </p:txBody>
      </p:sp>
      <p:sp>
        <p:nvSpPr>
          <p:cNvPr id="3" name="Content Placeholder 2"/>
          <p:cNvSpPr>
            <a:spLocks noGrp="1"/>
          </p:cNvSpPr>
          <p:nvPr>
            <p:ph idx="1"/>
          </p:nvPr>
        </p:nvSpPr>
        <p:spPr/>
        <p:txBody>
          <a:bodyPr/>
          <a:lstStyle/>
          <a:p>
            <a:endParaRPr lang="zh-CN" altLang="en-US" dirty="0"/>
          </a:p>
        </p:txBody>
      </p:sp>
      <p:graphicFrame>
        <p:nvGraphicFramePr>
          <p:cNvPr id="4" name="Объект 3"/>
          <p:cNvGraphicFramePr>
            <a:graphicFrameLocks/>
          </p:cNvGraphicFramePr>
          <p:nvPr>
            <p:extLst>
              <p:ext uri="{D42A27DB-BD31-4B8C-83A1-F6EECF244321}">
                <p14:modId xmlns:p14="http://schemas.microsoft.com/office/powerpoint/2010/main" xmlns="" val="8199697"/>
              </p:ext>
            </p:extLst>
          </p:nvPr>
        </p:nvGraphicFramePr>
        <p:xfrm>
          <a:off x="214281" y="357166"/>
          <a:ext cx="8715437" cy="6000792"/>
        </p:xfrm>
        <a:graphic>
          <a:graphicData uri="http://schemas.openxmlformats.org/drawingml/2006/table">
            <a:tbl>
              <a:tblPr firstRow="1" bandRow="1">
                <a:tableStyleId>{00A15C55-8517-42AA-B614-E9B94910E393}</a:tableStyleId>
              </a:tblPr>
              <a:tblGrid>
                <a:gridCol w="984001"/>
                <a:gridCol w="2460002"/>
                <a:gridCol w="2038288"/>
                <a:gridCol w="3233146"/>
              </a:tblGrid>
              <a:tr h="748492">
                <a:tc>
                  <a:txBody>
                    <a:bodyPr/>
                    <a:lstStyle/>
                    <a:p>
                      <a:pPr>
                        <a:lnSpc>
                          <a:spcPct val="100000"/>
                        </a:lnSpc>
                        <a:spcAft>
                          <a:spcPts val="0"/>
                        </a:spcAft>
                      </a:pPr>
                      <a:r>
                        <a:rPr lang="ru-RU" sz="2000" dirty="0">
                          <a:effectLst/>
                        </a:rPr>
                        <a:t>Возраст детей</a:t>
                      </a:r>
                      <a:endParaRPr lang="ru-RU" sz="2000" b="1" dirty="0">
                        <a:solidFill>
                          <a:srgbClr val="C40E0E"/>
                        </a:solidFill>
                        <a:effectLst/>
                        <a:latin typeface="Arial"/>
                        <a:ea typeface="Arial"/>
                      </a:endParaRPr>
                    </a:p>
                  </a:txBody>
                  <a:tcPr marL="28575" marR="28575" marT="28575" marB="28575" anchor="ctr"/>
                </a:tc>
                <a:tc>
                  <a:txBody>
                    <a:bodyPr/>
                    <a:lstStyle/>
                    <a:p>
                      <a:pPr>
                        <a:lnSpc>
                          <a:spcPct val="100000"/>
                        </a:lnSpc>
                        <a:spcAft>
                          <a:spcPts val="0"/>
                        </a:spcAft>
                      </a:pPr>
                      <a:r>
                        <a:rPr lang="ru-RU" sz="2000">
                          <a:effectLst/>
                        </a:rPr>
                        <a:t>Характер игровых действий</a:t>
                      </a:r>
                      <a:endParaRPr lang="ru-RU" sz="2000" b="1">
                        <a:solidFill>
                          <a:srgbClr val="C40E0E"/>
                        </a:solidFill>
                        <a:effectLst/>
                        <a:latin typeface="Arial"/>
                        <a:ea typeface="Arial"/>
                      </a:endParaRPr>
                    </a:p>
                  </a:txBody>
                  <a:tcPr marL="28575" marR="28575" marT="28575" marB="28575" anchor="ctr"/>
                </a:tc>
                <a:tc>
                  <a:txBody>
                    <a:bodyPr/>
                    <a:lstStyle/>
                    <a:p>
                      <a:pPr>
                        <a:lnSpc>
                          <a:spcPct val="100000"/>
                        </a:lnSpc>
                        <a:spcAft>
                          <a:spcPts val="0"/>
                        </a:spcAft>
                      </a:pPr>
                      <a:r>
                        <a:rPr lang="ru-RU" sz="2000">
                          <a:effectLst/>
                        </a:rPr>
                        <a:t>Выполнение роли</a:t>
                      </a:r>
                      <a:endParaRPr lang="ru-RU" sz="2000" b="1">
                        <a:solidFill>
                          <a:srgbClr val="C40E0E"/>
                        </a:solidFill>
                        <a:effectLst/>
                        <a:latin typeface="Arial"/>
                        <a:ea typeface="Arial"/>
                      </a:endParaRPr>
                    </a:p>
                  </a:txBody>
                  <a:tcPr marL="28575" marR="28575" marT="28575" marB="28575" anchor="ctr"/>
                </a:tc>
                <a:tc>
                  <a:txBody>
                    <a:bodyPr/>
                    <a:lstStyle/>
                    <a:p>
                      <a:pPr>
                        <a:lnSpc>
                          <a:spcPct val="100000"/>
                        </a:lnSpc>
                        <a:spcAft>
                          <a:spcPts val="0"/>
                        </a:spcAft>
                      </a:pPr>
                      <a:r>
                        <a:rPr lang="ru-RU" sz="2000" dirty="0">
                          <a:effectLst/>
                        </a:rPr>
                        <a:t>Развитие сюжета в воображаемой ситуации</a:t>
                      </a:r>
                      <a:endParaRPr lang="ru-RU" sz="2000" b="1" dirty="0">
                        <a:solidFill>
                          <a:srgbClr val="C40E0E"/>
                        </a:solidFill>
                        <a:effectLst/>
                        <a:latin typeface="Arial"/>
                        <a:ea typeface="Arial"/>
                      </a:endParaRPr>
                    </a:p>
                  </a:txBody>
                  <a:tcPr marL="28575" marR="28575" marT="28575" marB="28575" anchor="ctr"/>
                </a:tc>
              </a:tr>
              <a:tr h="2390418">
                <a:tc>
                  <a:txBody>
                    <a:bodyPr/>
                    <a:lstStyle/>
                    <a:p>
                      <a:pPr>
                        <a:lnSpc>
                          <a:spcPct val="100000"/>
                        </a:lnSpc>
                        <a:spcAft>
                          <a:spcPts val="0"/>
                        </a:spcAft>
                      </a:pPr>
                      <a:r>
                        <a:rPr lang="ru-RU" sz="2000">
                          <a:effectLst/>
                        </a:rPr>
                        <a:t>5–6 лет</a:t>
                      </a:r>
                      <a:endParaRPr lang="ru-RU" sz="2000">
                        <a:effectLst/>
                        <a:latin typeface="Arial"/>
                        <a:ea typeface="Arial"/>
                      </a:endParaRPr>
                    </a:p>
                  </a:txBody>
                  <a:tcPr marL="28575" marR="28575" marT="28575" marB="28575" anchor="ctr"/>
                </a:tc>
                <a:tc>
                  <a:txBody>
                    <a:bodyPr/>
                    <a:lstStyle/>
                    <a:p>
                      <a:pPr>
                        <a:lnSpc>
                          <a:spcPct val="100000"/>
                        </a:lnSpc>
                        <a:spcAft>
                          <a:spcPts val="0"/>
                        </a:spcAft>
                      </a:pPr>
                      <a:r>
                        <a:rPr lang="ru-RU" sz="2000" dirty="0">
                          <a:effectLst/>
                        </a:rPr>
                        <a:t>Переход к ролевым действиям, отображающим социальные функции людей</a:t>
                      </a:r>
                      <a:endParaRPr lang="ru-RU" sz="2000" dirty="0">
                        <a:effectLst/>
                        <a:latin typeface="Arial"/>
                        <a:ea typeface="Arial"/>
                      </a:endParaRPr>
                    </a:p>
                  </a:txBody>
                  <a:tcPr marL="28575" marR="28575" marT="28575" marB="28575" anchor="ctr"/>
                </a:tc>
                <a:tc>
                  <a:txBody>
                    <a:bodyPr/>
                    <a:lstStyle/>
                    <a:p>
                      <a:pPr>
                        <a:lnSpc>
                          <a:spcPct val="100000"/>
                        </a:lnSpc>
                        <a:spcAft>
                          <a:spcPts val="0"/>
                        </a:spcAft>
                      </a:pPr>
                      <a:r>
                        <a:rPr lang="ru-RU" sz="2000" dirty="0">
                          <a:effectLst/>
                        </a:rPr>
                        <a:t>Роли распределяются до начала игры. Каждый ребенок придерживается своей роли до конца игры </a:t>
                      </a:r>
                      <a:endParaRPr lang="ru-RU" sz="2000" dirty="0">
                        <a:effectLst/>
                        <a:latin typeface="Arial"/>
                        <a:ea typeface="Arial"/>
                      </a:endParaRPr>
                    </a:p>
                  </a:txBody>
                  <a:tcPr marL="28575" marR="28575" marT="28575" marB="28575" anchor="ctr"/>
                </a:tc>
                <a:tc>
                  <a:txBody>
                    <a:bodyPr/>
                    <a:lstStyle/>
                    <a:p>
                      <a:pPr>
                        <a:lnSpc>
                          <a:spcPct val="100000"/>
                        </a:lnSpc>
                        <a:spcAft>
                          <a:spcPts val="0"/>
                        </a:spcAft>
                      </a:pPr>
                      <a:r>
                        <a:rPr lang="ru-RU" sz="2000" dirty="0">
                          <a:effectLst/>
                        </a:rPr>
                        <a:t>Цепочка игровых действий, объединенных одним сюжетом, который соответствует реальной логике действий взрослых </a:t>
                      </a:r>
                      <a:endParaRPr lang="ru-RU" sz="2000" dirty="0">
                        <a:effectLst/>
                        <a:latin typeface="Arial"/>
                        <a:ea typeface="Arial"/>
                      </a:endParaRPr>
                    </a:p>
                  </a:txBody>
                  <a:tcPr marL="28575" marR="28575" marT="28575" marB="28575" anchor="ctr"/>
                </a:tc>
              </a:tr>
              <a:tr h="2861882">
                <a:tc>
                  <a:txBody>
                    <a:bodyPr/>
                    <a:lstStyle/>
                    <a:p>
                      <a:pPr>
                        <a:lnSpc>
                          <a:spcPct val="100000"/>
                        </a:lnSpc>
                        <a:spcAft>
                          <a:spcPts val="0"/>
                        </a:spcAft>
                      </a:pPr>
                      <a:r>
                        <a:rPr lang="ru-RU" sz="2000">
                          <a:effectLst/>
                        </a:rPr>
                        <a:t>6–7 лет</a:t>
                      </a:r>
                      <a:endParaRPr lang="ru-RU" sz="2000">
                        <a:effectLst/>
                        <a:latin typeface="Arial"/>
                        <a:ea typeface="Arial"/>
                      </a:endParaRPr>
                    </a:p>
                  </a:txBody>
                  <a:tcPr marL="28575" marR="28575" marT="28575" marB="28575" anchor="ctr"/>
                </a:tc>
                <a:tc>
                  <a:txBody>
                    <a:bodyPr/>
                    <a:lstStyle/>
                    <a:p>
                      <a:pPr>
                        <a:lnSpc>
                          <a:spcPct val="100000"/>
                        </a:lnSpc>
                        <a:spcAft>
                          <a:spcPts val="0"/>
                        </a:spcAft>
                      </a:pPr>
                      <a:r>
                        <a:rPr lang="ru-RU" sz="2000">
                          <a:effectLst/>
                        </a:rPr>
                        <a:t>Отображение в игровых действиях отношений между людьми (подчинение, сотрудничество). Техника игровых действий условна </a:t>
                      </a:r>
                      <a:endParaRPr lang="ru-RU" sz="2000">
                        <a:effectLst/>
                        <a:latin typeface="Arial"/>
                        <a:ea typeface="Arial"/>
                      </a:endParaRPr>
                    </a:p>
                  </a:txBody>
                  <a:tcPr marL="28575" marR="28575" marT="28575" marB="28575" anchor="ctr"/>
                </a:tc>
                <a:tc>
                  <a:txBody>
                    <a:bodyPr/>
                    <a:lstStyle/>
                    <a:p>
                      <a:pPr>
                        <a:lnSpc>
                          <a:spcPct val="100000"/>
                        </a:lnSpc>
                        <a:spcAft>
                          <a:spcPts val="0"/>
                        </a:spcAft>
                      </a:pPr>
                      <a:r>
                        <a:rPr lang="ru-RU" sz="2000" dirty="0">
                          <a:effectLst/>
                        </a:rPr>
                        <a:t>Не только роли, но и замысел игры проговариваются до ее начала</a:t>
                      </a:r>
                      <a:endParaRPr lang="ru-RU" sz="2000" dirty="0">
                        <a:effectLst/>
                        <a:latin typeface="Arial"/>
                        <a:ea typeface="Arial"/>
                      </a:endParaRPr>
                    </a:p>
                  </a:txBody>
                  <a:tcPr marL="28575" marR="28575" marT="28575" marB="28575" anchor="ctr"/>
                </a:tc>
                <a:tc>
                  <a:txBody>
                    <a:bodyPr/>
                    <a:lstStyle/>
                    <a:p>
                      <a:pPr>
                        <a:lnSpc>
                          <a:spcPct val="100000"/>
                        </a:lnSpc>
                        <a:spcAft>
                          <a:spcPts val="0"/>
                        </a:spcAft>
                      </a:pPr>
                      <a:r>
                        <a:rPr lang="ru-RU" sz="2000" dirty="0">
                          <a:effectLst/>
                        </a:rPr>
                        <a:t>Сюжет держится на воображаемой ситуации. Действия разнообразны и соответствуют реальным отношениям между людьми </a:t>
                      </a:r>
                      <a:endParaRPr lang="ru-RU" sz="2000" dirty="0">
                        <a:effectLst/>
                        <a:latin typeface="Arial"/>
                        <a:ea typeface="Arial"/>
                      </a:endParaRPr>
                    </a:p>
                  </a:txBody>
                  <a:tcPr marL="28575" marR="28575" marT="28575" marB="28575" anchor="ctr"/>
                </a:tc>
              </a:tr>
            </a:tbl>
          </a:graphicData>
        </a:graphic>
      </p:graphicFrame>
    </p:spTree>
    <p:extLst>
      <p:ext uri="{BB962C8B-B14F-4D97-AF65-F5344CB8AC3E}">
        <p14:creationId xmlns:p14="http://schemas.microsoft.com/office/powerpoint/2010/main" xmlns="" val="3361332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F:\фото К.Т.Н\100_4078.JPG"/>
          <p:cNvPicPr>
            <a:picLocks noGrp="1" noChangeAspect="1" noChangeArrowheads="1"/>
          </p:cNvPicPr>
          <p:nvPr>
            <p:ph idx="1"/>
          </p:nvPr>
        </p:nvPicPr>
        <p:blipFill>
          <a:blip r:embed="rId2" cstate="print"/>
          <a:srcRect/>
          <a:stretch>
            <a:fillRect/>
          </a:stretch>
        </p:blipFill>
        <p:spPr bwMode="auto">
          <a:xfrm>
            <a:off x="428596" y="285728"/>
            <a:ext cx="3643337" cy="4071966"/>
          </a:xfrm>
          <a:prstGeom prst="rect">
            <a:avLst/>
          </a:prstGeom>
          <a:noFill/>
        </p:spPr>
      </p:pic>
      <p:pic>
        <p:nvPicPr>
          <p:cNvPr id="3075" name="Picture 3" descr="F:\фото К.Т.Н\100_4081.JPG"/>
          <p:cNvPicPr>
            <a:picLocks noChangeAspect="1" noChangeArrowheads="1"/>
          </p:cNvPicPr>
          <p:nvPr/>
        </p:nvPicPr>
        <p:blipFill>
          <a:blip r:embed="rId3" cstate="print"/>
          <a:srcRect/>
          <a:stretch>
            <a:fillRect/>
          </a:stretch>
        </p:blipFill>
        <p:spPr bwMode="auto">
          <a:xfrm>
            <a:off x="4572000" y="2285992"/>
            <a:ext cx="4071966" cy="414340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dirty="0" smtClean="0">
                <a:latin typeface="+mn-lt"/>
              </a:rPr>
              <a:t>Приемы руководства сюжетно-ролевой игрой</a:t>
            </a:r>
            <a:endParaRPr lang="ru-RU" sz="3200" dirty="0">
              <a:latin typeface="+mn-lt"/>
            </a:endParaRPr>
          </a:p>
        </p:txBody>
      </p:sp>
      <p:sp>
        <p:nvSpPr>
          <p:cNvPr id="3" name="Содержимое 2"/>
          <p:cNvSpPr>
            <a:spLocks noGrp="1"/>
          </p:cNvSpPr>
          <p:nvPr>
            <p:ph idx="1"/>
          </p:nvPr>
        </p:nvSpPr>
        <p:spPr>
          <a:xfrm>
            <a:off x="304800" y="1785926"/>
            <a:ext cx="8686800" cy="4294199"/>
          </a:xfrm>
        </p:spPr>
        <p:txBody>
          <a:bodyPr/>
          <a:lstStyle/>
          <a:p>
            <a:r>
              <a:rPr lang="ru-RU" b="1" dirty="0" smtClean="0"/>
              <a:t>Прямые:</a:t>
            </a:r>
            <a:r>
              <a:rPr lang="ru-RU" dirty="0" smtClean="0"/>
              <a:t> </a:t>
            </a:r>
            <a:r>
              <a:rPr lang="ru-RU" sz="2800" dirty="0" smtClean="0"/>
              <a:t>принятие на себя роли, разъяснение, совет, помощь в решении спора, показ различных способов игры.</a:t>
            </a:r>
          </a:p>
          <a:p>
            <a:endParaRPr lang="ru-RU" sz="2800" dirty="0" smtClean="0"/>
          </a:p>
          <a:p>
            <a:r>
              <a:rPr lang="ru-RU" b="1" dirty="0" smtClean="0"/>
              <a:t>Косвенные: </a:t>
            </a:r>
            <a:r>
              <a:rPr lang="ru-RU" sz="2800" dirty="0" smtClean="0"/>
              <a:t>оснащение и творческое преобразование предметно-развивающей среды, формирование необходимых знаний, создание игровой ситуации, наблюдение за игрой детей.</a:t>
            </a:r>
            <a:endParaRPr lang="ru-RU"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Технологическая карта сюжетно-ролевой игры</a:t>
            </a:r>
            <a:endParaRPr lang="ru-RU" dirty="0"/>
          </a:p>
        </p:txBody>
      </p:sp>
      <p:sp>
        <p:nvSpPr>
          <p:cNvPr id="3" name="Содержимое 2"/>
          <p:cNvSpPr>
            <a:spLocks noGrp="1"/>
          </p:cNvSpPr>
          <p:nvPr>
            <p:ph idx="1"/>
          </p:nvPr>
        </p:nvSpPr>
        <p:spPr/>
        <p:txBody>
          <a:bodyPr/>
          <a:lstStyle/>
          <a:p>
            <a:r>
              <a:rPr lang="ru-RU" dirty="0" smtClean="0"/>
              <a:t>Пошаговая инструкция для детей по организации игры</a:t>
            </a:r>
          </a:p>
          <a:p>
            <a:endParaRPr lang="ru-RU" dirty="0" smtClean="0"/>
          </a:p>
          <a:p>
            <a:endParaRPr lang="ru-RU" dirty="0"/>
          </a:p>
        </p:txBody>
      </p:sp>
      <p:sp>
        <p:nvSpPr>
          <p:cNvPr id="10" name="Прямоугольник 9"/>
          <p:cNvSpPr/>
          <p:nvPr/>
        </p:nvSpPr>
        <p:spPr>
          <a:xfrm>
            <a:off x="928662" y="2857496"/>
            <a:ext cx="2857520"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rPr>
              <a:t>Помогает детям вспомнить эпизоды</a:t>
            </a:r>
            <a:endParaRPr lang="ru-RU" sz="2000" dirty="0">
              <a:solidFill>
                <a:schemeClr val="tx1"/>
              </a:solidFill>
            </a:endParaRPr>
          </a:p>
        </p:txBody>
      </p:sp>
      <p:sp>
        <p:nvSpPr>
          <p:cNvPr id="11" name="Прямоугольник 10"/>
          <p:cNvSpPr/>
          <p:nvPr/>
        </p:nvSpPr>
        <p:spPr>
          <a:xfrm>
            <a:off x="3428992" y="4357694"/>
            <a:ext cx="2571768"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rPr>
              <a:t>Передаёт содержание взаимоотношений</a:t>
            </a:r>
            <a:endParaRPr lang="ru-RU" sz="2000" dirty="0">
              <a:solidFill>
                <a:schemeClr val="tx1"/>
              </a:solidFill>
            </a:endParaRPr>
          </a:p>
        </p:txBody>
      </p:sp>
      <p:sp>
        <p:nvSpPr>
          <p:cNvPr id="12" name="Прямоугольник 11"/>
          <p:cNvSpPr/>
          <p:nvPr/>
        </p:nvSpPr>
        <p:spPr>
          <a:xfrm>
            <a:off x="5286380" y="2857496"/>
            <a:ext cx="2786082"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rPr>
              <a:t>Указывает на действия участников игры</a:t>
            </a:r>
            <a:endParaRPr lang="ru-RU" sz="20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Организация игры</a:t>
            </a:r>
            <a:endParaRPr lang="ru-RU" dirty="0"/>
          </a:p>
        </p:txBody>
      </p:sp>
      <p:pic>
        <p:nvPicPr>
          <p:cNvPr id="4" name="Содержимое 3"/>
          <p:cNvPicPr>
            <a:picLocks noGrp="1"/>
          </p:cNvPicPr>
          <p:nvPr>
            <p:ph idx="1"/>
          </p:nvPr>
        </p:nvPicPr>
        <p:blipFill>
          <a:blip r:embed="rId2" cstate="print"/>
          <a:srcRect/>
          <a:stretch>
            <a:fillRect/>
          </a:stretch>
        </p:blipFill>
        <p:spPr bwMode="auto">
          <a:xfrm>
            <a:off x="428596" y="1357298"/>
            <a:ext cx="8215370" cy="500066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Сюжетно-ролевая игра </a:t>
            </a:r>
            <a:br>
              <a:rPr lang="ru-RU" dirty="0" smtClean="0"/>
            </a:br>
            <a:r>
              <a:rPr lang="ru-RU" dirty="0" smtClean="0"/>
              <a:t>«салон красоты»</a:t>
            </a:r>
            <a:endParaRPr lang="ru-RU" dirty="0"/>
          </a:p>
        </p:txBody>
      </p:sp>
      <p:pic>
        <p:nvPicPr>
          <p:cNvPr id="4" name="Содержимое 3" descr="https://www.maam.ru/upload/blogs/detsad-364137-1480745275.jpg"/>
          <p:cNvPicPr>
            <a:picLocks noGrp="1"/>
          </p:cNvPicPr>
          <p:nvPr>
            <p:ph idx="1"/>
          </p:nvPr>
        </p:nvPicPr>
        <p:blipFill>
          <a:blip r:embed="rId2"/>
          <a:srcRect/>
          <a:stretch>
            <a:fillRect/>
          </a:stretch>
        </p:blipFill>
        <p:spPr bwMode="auto">
          <a:xfrm>
            <a:off x="1000100" y="1554162"/>
            <a:ext cx="7358113" cy="48752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«больница»</a:t>
            </a:r>
            <a:endParaRPr lang="ru-RU" dirty="0"/>
          </a:p>
        </p:txBody>
      </p:sp>
      <p:pic>
        <p:nvPicPr>
          <p:cNvPr id="4" name="Содержимое 3" descr="https://www.maam.ru/upload/blogs/detsad-364137-1480745199.jpg"/>
          <p:cNvPicPr>
            <a:picLocks noGrp="1"/>
          </p:cNvPicPr>
          <p:nvPr>
            <p:ph idx="1"/>
          </p:nvPr>
        </p:nvPicPr>
        <p:blipFill>
          <a:blip r:embed="rId2"/>
          <a:srcRect/>
          <a:stretch>
            <a:fillRect/>
          </a:stretch>
        </p:blipFill>
        <p:spPr bwMode="auto">
          <a:xfrm>
            <a:off x="1000100" y="1428736"/>
            <a:ext cx="7429552" cy="5000659"/>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«семья»</a:t>
            </a:r>
            <a:endParaRPr lang="ru-RU" dirty="0"/>
          </a:p>
        </p:txBody>
      </p:sp>
      <p:pic>
        <p:nvPicPr>
          <p:cNvPr id="4" name="Содержимое 3" descr="https://www.uchmag.ru/upload/catalog/posob/_/n/_n-428_/images/04.jpg"/>
          <p:cNvPicPr>
            <a:picLocks noGrp="1"/>
          </p:cNvPicPr>
          <p:nvPr>
            <p:ph idx="1"/>
          </p:nvPr>
        </p:nvPicPr>
        <p:blipFill>
          <a:blip r:embed="rId2"/>
          <a:srcRect/>
          <a:stretch>
            <a:fillRect/>
          </a:stretch>
        </p:blipFill>
        <p:spPr bwMode="auto">
          <a:xfrm>
            <a:off x="857224" y="1357298"/>
            <a:ext cx="7572428" cy="500065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«Полет в космос»</a:t>
            </a:r>
            <a:endParaRPr lang="ru-RU" dirty="0"/>
          </a:p>
        </p:txBody>
      </p:sp>
      <p:pic>
        <p:nvPicPr>
          <p:cNvPr id="6" name="Содержимое 5" descr="http://ped-kopilka.ru/upload/blogs/14252_a9847e7f51296830d9d755d260be07ac.jpg.jpg"/>
          <p:cNvPicPr>
            <a:picLocks noGrp="1"/>
          </p:cNvPicPr>
          <p:nvPr>
            <p:ph idx="1"/>
          </p:nvPr>
        </p:nvPicPr>
        <p:blipFill>
          <a:blip r:embed="rId2"/>
          <a:srcRect/>
          <a:stretch>
            <a:fillRect/>
          </a:stretch>
        </p:blipFill>
        <p:spPr bwMode="auto">
          <a:xfrm>
            <a:off x="857224" y="1357299"/>
            <a:ext cx="7572427" cy="492922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F:\Фото\ТАНЯ К\ТАНЯ К 024.jpg"/>
          <p:cNvPicPr>
            <a:picLocks noGrp="1" noChangeAspect="1" noChangeArrowheads="1"/>
          </p:cNvPicPr>
          <p:nvPr>
            <p:ph idx="1"/>
          </p:nvPr>
        </p:nvPicPr>
        <p:blipFill>
          <a:blip r:embed="rId2" cstate="print"/>
          <a:srcRect/>
          <a:stretch>
            <a:fillRect/>
          </a:stretch>
        </p:blipFill>
        <p:spPr bwMode="auto">
          <a:xfrm>
            <a:off x="357158" y="357167"/>
            <a:ext cx="3714776" cy="3214709"/>
          </a:xfrm>
          <a:prstGeom prst="rect">
            <a:avLst/>
          </a:prstGeom>
          <a:noFill/>
        </p:spPr>
      </p:pic>
      <p:pic>
        <p:nvPicPr>
          <p:cNvPr id="4099" name="Picture 3" descr="F:\Фото\ТАНЯ К\ТАНЯ К 003.jpg"/>
          <p:cNvPicPr>
            <a:picLocks noChangeAspect="1" noChangeArrowheads="1"/>
          </p:cNvPicPr>
          <p:nvPr/>
        </p:nvPicPr>
        <p:blipFill>
          <a:blip r:embed="rId3" cstate="print"/>
          <a:srcRect/>
          <a:stretch>
            <a:fillRect/>
          </a:stretch>
        </p:blipFill>
        <p:spPr bwMode="auto">
          <a:xfrm>
            <a:off x="4500562" y="357166"/>
            <a:ext cx="4214842" cy="3143272"/>
          </a:xfrm>
          <a:prstGeom prst="rect">
            <a:avLst/>
          </a:prstGeom>
          <a:noFill/>
        </p:spPr>
      </p:pic>
      <p:pic>
        <p:nvPicPr>
          <p:cNvPr id="4100" name="Picture 4" descr="F:\Фото\ТАНЯ К\ТАНЯ К 017.jpg"/>
          <p:cNvPicPr>
            <a:picLocks noChangeAspect="1" noChangeArrowheads="1"/>
          </p:cNvPicPr>
          <p:nvPr/>
        </p:nvPicPr>
        <p:blipFill>
          <a:blip r:embed="rId4" cstate="print"/>
          <a:srcRect/>
          <a:stretch>
            <a:fillRect/>
          </a:stretch>
        </p:blipFill>
        <p:spPr bwMode="auto">
          <a:xfrm>
            <a:off x="2214546" y="3643314"/>
            <a:ext cx="4572032" cy="307183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b="1" dirty="0" smtClean="0">
                <a:latin typeface="+mn-lt"/>
              </a:rPr>
              <a:t>Игра- </a:t>
            </a:r>
            <a:r>
              <a:rPr lang="ru-RU" sz="2800" b="1" dirty="0" err="1" smtClean="0">
                <a:latin typeface="+mn-lt"/>
              </a:rPr>
              <a:t>ведуший</a:t>
            </a:r>
            <a:r>
              <a:rPr lang="ru-RU" sz="2800" b="1" dirty="0" smtClean="0">
                <a:latin typeface="+mn-lt"/>
              </a:rPr>
              <a:t> вид деятельности ребенка</a:t>
            </a:r>
            <a:endParaRPr lang="ru-RU" sz="2800" b="1" dirty="0">
              <a:latin typeface="+mn-lt"/>
            </a:endParaRPr>
          </a:p>
        </p:txBody>
      </p:sp>
      <p:sp>
        <p:nvSpPr>
          <p:cNvPr id="3" name="Содержимое 2"/>
          <p:cNvSpPr>
            <a:spLocks noGrp="1"/>
          </p:cNvSpPr>
          <p:nvPr>
            <p:ph idx="1"/>
          </p:nvPr>
        </p:nvSpPr>
        <p:spPr>
          <a:xfrm>
            <a:off x="285720" y="1714488"/>
            <a:ext cx="8686800" cy="4525963"/>
          </a:xfrm>
        </p:spPr>
        <p:txBody>
          <a:bodyPr>
            <a:normAutofit/>
          </a:bodyPr>
          <a:lstStyle/>
          <a:p>
            <a:r>
              <a:rPr lang="ru-RU" sz="2000" dirty="0" smtClean="0"/>
              <a:t>В ФГОС ДО игра рассматривается как один из сквозных механизмов развития ребёнка, как </a:t>
            </a:r>
            <a:r>
              <a:rPr lang="ru-RU" sz="2000" b="1" dirty="0" smtClean="0"/>
              <a:t>важное  средство его социализации.</a:t>
            </a:r>
          </a:p>
          <a:p>
            <a:endParaRPr lang="ru-RU" sz="2000" b="1" dirty="0" smtClean="0"/>
          </a:p>
          <a:p>
            <a:r>
              <a:rPr lang="ru-RU" sz="2000" b="1" dirty="0" smtClean="0"/>
              <a:t>Социализация</a:t>
            </a:r>
            <a:r>
              <a:rPr lang="ru-RU" sz="2000" dirty="0" smtClean="0"/>
              <a:t>- процесс усвоения индивидом социального опыта, системы социальных связей и отношений.</a:t>
            </a:r>
          </a:p>
          <a:p>
            <a:endParaRPr lang="ru-RU" sz="2000" dirty="0" smtClean="0"/>
          </a:p>
          <a:p>
            <a:r>
              <a:rPr lang="ru-RU" sz="2000" dirty="0" smtClean="0"/>
              <a:t>В процессе социализации ребёнок усваивает общественно- одобряемые формы поведения, необходимые ему для нормальной жизни в обществе.</a:t>
            </a:r>
          </a:p>
          <a:p>
            <a:endParaRPr lang="ru-RU" sz="2000" dirty="0" smtClean="0"/>
          </a:p>
          <a:p>
            <a:r>
              <a:rPr lang="ru-RU" sz="2000" b="1" dirty="0" smtClean="0"/>
              <a:t>Сюжетно-ролевая игра- идеальное поле для приобретения социальных навыков</a:t>
            </a:r>
            <a:endParaRPr lang="ru-RU" sz="2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body" idx="4294967295"/>
          </p:nvPr>
        </p:nvSpPr>
        <p:spPr>
          <a:xfrm>
            <a:off x="539750" y="500042"/>
            <a:ext cx="8353425" cy="5626121"/>
          </a:xfrm>
        </p:spPr>
        <p:txBody>
          <a:bodyPr>
            <a:normAutofit lnSpcReduction="10000"/>
          </a:bodyPr>
          <a:lstStyle/>
          <a:p>
            <a:pPr algn="ctr" eaLnBrk="1" hangingPunct="1">
              <a:lnSpc>
                <a:spcPct val="80000"/>
              </a:lnSpc>
              <a:buFont typeface="Wingdings" pitchFamily="2" charset="2"/>
              <a:buNone/>
            </a:pPr>
            <a:r>
              <a:rPr lang="ru-RU" altLang="ja-JP" sz="2800" b="1" dirty="0" smtClean="0">
                <a:solidFill>
                  <a:schemeClr val="tx1"/>
                </a:solidFill>
                <a:ea typeface="HGｺﾞｼｯｸE"/>
                <a:cs typeface="Aparajita" pitchFamily="34" charset="0"/>
              </a:rPr>
              <a:t>Создание </a:t>
            </a:r>
            <a:r>
              <a:rPr lang="ru-RU" altLang="ja-JP" sz="2800" b="1" dirty="0" smtClean="0">
                <a:solidFill>
                  <a:schemeClr val="tx1"/>
                </a:solidFill>
                <a:ea typeface="HGｺﾞｼｯｸE"/>
                <a:cs typeface="Aparajita" pitchFamily="34" charset="0"/>
              </a:rPr>
              <a:t>предметно – игровой среды</a:t>
            </a:r>
          </a:p>
          <a:p>
            <a:pPr eaLnBrk="1" hangingPunct="1">
              <a:lnSpc>
                <a:spcPct val="80000"/>
              </a:lnSpc>
              <a:buFont typeface="Wingdings" pitchFamily="2" charset="2"/>
              <a:buNone/>
            </a:pPr>
            <a:endParaRPr lang="ru-RU" altLang="ja-JP" sz="1400" b="1" i="1" dirty="0" smtClean="0">
              <a:ea typeface="HGｺﾞｼｯｸE"/>
              <a:cs typeface="HGｺﾞｼｯｸE"/>
            </a:endParaRPr>
          </a:p>
          <a:p>
            <a:pPr eaLnBrk="1" hangingPunct="1">
              <a:lnSpc>
                <a:spcPct val="80000"/>
              </a:lnSpc>
              <a:buFont typeface="Wingdings" pitchFamily="2" charset="2"/>
              <a:buNone/>
            </a:pPr>
            <a:endParaRPr lang="ru-RU" sz="1800" i="1" dirty="0" smtClean="0">
              <a:solidFill>
                <a:srgbClr val="002060"/>
              </a:solidFill>
            </a:endParaRPr>
          </a:p>
          <a:p>
            <a:pPr eaLnBrk="1" hangingPunct="1">
              <a:lnSpc>
                <a:spcPct val="80000"/>
              </a:lnSpc>
              <a:buFont typeface="Wingdings" pitchFamily="2" charset="2"/>
              <a:buNone/>
            </a:pPr>
            <a:r>
              <a:rPr lang="ru-RU" sz="2400" b="1" dirty="0" smtClean="0">
                <a:solidFill>
                  <a:schemeClr val="tx1"/>
                </a:solidFill>
              </a:rPr>
              <a:t>- Игрушки – персонажи</a:t>
            </a:r>
            <a:r>
              <a:rPr lang="ru-RU" sz="1800" dirty="0" smtClean="0">
                <a:solidFill>
                  <a:schemeClr val="tx1"/>
                </a:solidFill>
              </a:rPr>
              <a:t>: </a:t>
            </a:r>
            <a:r>
              <a:rPr lang="ru-RU" sz="2000" dirty="0" smtClean="0">
                <a:solidFill>
                  <a:schemeClr val="tx1"/>
                </a:solidFill>
              </a:rPr>
              <a:t>атрибуты, куклы,  фигурки людей, животных</a:t>
            </a:r>
          </a:p>
          <a:p>
            <a:pPr eaLnBrk="1" hangingPunct="1">
              <a:lnSpc>
                <a:spcPct val="80000"/>
              </a:lnSpc>
              <a:buFont typeface="Wingdings" pitchFamily="2" charset="2"/>
              <a:buNone/>
            </a:pPr>
            <a:endParaRPr lang="ru-RU" sz="1800" dirty="0" smtClean="0">
              <a:solidFill>
                <a:schemeClr val="tx1"/>
              </a:solidFill>
            </a:endParaRPr>
          </a:p>
          <a:p>
            <a:pPr eaLnBrk="1" hangingPunct="1">
              <a:lnSpc>
                <a:spcPct val="80000"/>
              </a:lnSpc>
              <a:buFont typeface="Wingdings" pitchFamily="2" charset="2"/>
              <a:buNone/>
            </a:pPr>
            <a:r>
              <a:rPr lang="ru-RU" sz="2400" dirty="0" smtClean="0">
                <a:solidFill>
                  <a:schemeClr val="tx1"/>
                </a:solidFill>
              </a:rPr>
              <a:t>-</a:t>
            </a:r>
            <a:r>
              <a:rPr lang="ru-RU" sz="2400" b="1" dirty="0" smtClean="0">
                <a:solidFill>
                  <a:schemeClr val="tx1"/>
                </a:solidFill>
              </a:rPr>
              <a:t>Маркеры  игрового пространства</a:t>
            </a:r>
            <a:r>
              <a:rPr lang="ru-RU" sz="2400" dirty="0" smtClean="0">
                <a:solidFill>
                  <a:schemeClr val="tx1"/>
                </a:solidFill>
              </a:rPr>
              <a:t>: </a:t>
            </a:r>
            <a:r>
              <a:rPr lang="ru-RU" sz="2000" dirty="0" smtClean="0">
                <a:solidFill>
                  <a:schemeClr val="tx1"/>
                </a:solidFill>
              </a:rPr>
              <a:t>это игрушки (игровой материал), указывающие на место действия, обстановку, в которой оно происходит (например, игрушечная кухонная плита, дом-теремок, остов ракеты, рама, изображающая нос корабля или переднюю стенку автобуса и т.п.)</a:t>
            </a:r>
          </a:p>
          <a:p>
            <a:pPr eaLnBrk="1" hangingPunct="1">
              <a:lnSpc>
                <a:spcPct val="80000"/>
              </a:lnSpc>
              <a:buFont typeface="Wingdings" pitchFamily="2" charset="2"/>
              <a:buNone/>
            </a:pPr>
            <a:endParaRPr lang="ru-RU" sz="1800" dirty="0" smtClean="0">
              <a:solidFill>
                <a:schemeClr val="tx1"/>
              </a:solidFill>
            </a:endParaRPr>
          </a:p>
          <a:p>
            <a:pPr eaLnBrk="1" hangingPunct="1">
              <a:lnSpc>
                <a:spcPct val="80000"/>
              </a:lnSpc>
              <a:buFont typeface="Wingdings" pitchFamily="2" charset="2"/>
              <a:buNone/>
            </a:pPr>
            <a:r>
              <a:rPr lang="ru-RU" sz="2400" dirty="0" smtClean="0">
                <a:solidFill>
                  <a:schemeClr val="tx1"/>
                </a:solidFill>
              </a:rPr>
              <a:t>-</a:t>
            </a:r>
            <a:r>
              <a:rPr lang="ru-RU" sz="2400" b="1" dirty="0" smtClean="0">
                <a:solidFill>
                  <a:schemeClr val="tx1"/>
                </a:solidFill>
              </a:rPr>
              <a:t>Предметы оперирования</a:t>
            </a:r>
            <a:r>
              <a:rPr lang="ru-RU" sz="2400" dirty="0" smtClean="0">
                <a:solidFill>
                  <a:schemeClr val="tx1"/>
                </a:solidFill>
              </a:rPr>
              <a:t>: </a:t>
            </a:r>
            <a:r>
              <a:rPr lang="ru-RU" sz="2000" dirty="0" smtClean="0">
                <a:solidFill>
                  <a:schemeClr val="tx1"/>
                </a:solidFill>
              </a:rPr>
              <a:t>игрушки имитирующие реальные предметы</a:t>
            </a:r>
            <a:br>
              <a:rPr lang="ru-RU" sz="2000" dirty="0" smtClean="0">
                <a:solidFill>
                  <a:schemeClr val="tx1"/>
                </a:solidFill>
              </a:rPr>
            </a:br>
            <a:r>
              <a:rPr lang="ru-RU" sz="2000" dirty="0" smtClean="0">
                <a:solidFill>
                  <a:schemeClr val="tx1"/>
                </a:solidFill>
              </a:rPr>
              <a:t> позволяющие воссоздать смысл настоящего действия(утюг, молоток, руль и </a:t>
            </a:r>
            <a:r>
              <a:rPr lang="ru-RU" sz="2000" dirty="0" err="1" smtClean="0">
                <a:solidFill>
                  <a:schemeClr val="tx1"/>
                </a:solidFill>
              </a:rPr>
              <a:t>т.п</a:t>
            </a:r>
            <a:r>
              <a:rPr lang="ru-RU" sz="2000" dirty="0" smtClean="0">
                <a:solidFill>
                  <a:schemeClr val="tx1"/>
                </a:solidFill>
              </a:rPr>
              <a:t>)</a:t>
            </a:r>
          </a:p>
          <a:p>
            <a:pPr eaLnBrk="1" hangingPunct="1">
              <a:lnSpc>
                <a:spcPct val="80000"/>
              </a:lnSpc>
              <a:buFont typeface="Wingdings" pitchFamily="2" charset="2"/>
              <a:buNone/>
            </a:pPr>
            <a:endParaRPr lang="ru-RU" sz="1800" dirty="0" smtClean="0">
              <a:solidFill>
                <a:schemeClr val="tx1"/>
              </a:solidFill>
            </a:endParaRPr>
          </a:p>
          <a:p>
            <a:pPr eaLnBrk="1" hangingPunct="1">
              <a:lnSpc>
                <a:spcPct val="80000"/>
              </a:lnSpc>
              <a:buFont typeface="Wingdings" pitchFamily="2" charset="2"/>
              <a:buNone/>
            </a:pPr>
            <a:r>
              <a:rPr lang="ru-RU" sz="2400" dirty="0" smtClean="0">
                <a:solidFill>
                  <a:schemeClr val="tx1"/>
                </a:solidFill>
              </a:rPr>
              <a:t>-</a:t>
            </a:r>
            <a:r>
              <a:rPr lang="ru-RU" sz="2400" b="1" dirty="0" smtClean="0">
                <a:solidFill>
                  <a:schemeClr val="tx1"/>
                </a:solidFill>
              </a:rPr>
              <a:t>Предметы – заместители</a:t>
            </a:r>
          </a:p>
          <a:p>
            <a:pPr eaLnBrk="1" hangingPunct="1">
              <a:lnSpc>
                <a:spcPct val="80000"/>
              </a:lnSpc>
              <a:buFont typeface="Wingdings" pitchFamily="2" charset="2"/>
              <a:buNone/>
            </a:pPr>
            <a:endParaRPr lang="ru-RU" sz="1800" dirty="0" smtClean="0">
              <a:solidFill>
                <a:schemeClr val="tx1"/>
              </a:solidFill>
            </a:endParaRPr>
          </a:p>
          <a:p>
            <a:pPr eaLnBrk="1" hangingPunct="1">
              <a:lnSpc>
                <a:spcPct val="80000"/>
              </a:lnSpc>
              <a:buFont typeface="Wingdings" pitchFamily="2" charset="2"/>
              <a:buNone/>
            </a:pPr>
            <a:r>
              <a:rPr lang="ru-RU" sz="2400" dirty="0" smtClean="0">
                <a:solidFill>
                  <a:schemeClr val="tx1"/>
                </a:solidFill>
              </a:rPr>
              <a:t>-</a:t>
            </a:r>
            <a:r>
              <a:rPr lang="ru-RU" sz="2400" b="1" dirty="0" err="1" smtClean="0">
                <a:solidFill>
                  <a:schemeClr val="tx1"/>
                </a:solidFill>
              </a:rPr>
              <a:t>Зонирующие</a:t>
            </a:r>
            <a:r>
              <a:rPr lang="ru-RU" sz="2400" b="1" dirty="0" smtClean="0">
                <a:solidFill>
                  <a:schemeClr val="tx1"/>
                </a:solidFill>
              </a:rPr>
              <a:t> помещения</a:t>
            </a:r>
            <a:r>
              <a:rPr lang="ru-RU" sz="2400" dirty="0" smtClean="0">
                <a:solidFill>
                  <a:schemeClr val="tx1"/>
                </a:solidFill>
              </a:rPr>
              <a:t>: </a:t>
            </a:r>
            <a:r>
              <a:rPr lang="ru-RU" sz="2000" dirty="0" smtClean="0">
                <a:solidFill>
                  <a:schemeClr val="tx1"/>
                </a:solidFill>
              </a:rPr>
              <a:t>модули, ширмы, подиумы</a:t>
            </a:r>
          </a:p>
          <a:p>
            <a:pPr eaLnBrk="1" hangingPunct="1">
              <a:lnSpc>
                <a:spcPct val="80000"/>
              </a:lnSpc>
              <a:buFont typeface="Wingdings" pitchFamily="2" charset="2"/>
              <a:buNone/>
            </a:pPr>
            <a:endParaRPr lang="ru-RU" sz="1600" dirty="0" smtClean="0"/>
          </a:p>
          <a:p>
            <a:pPr eaLnBrk="1" hangingPunct="1">
              <a:lnSpc>
                <a:spcPct val="80000"/>
              </a:lnSpc>
              <a:buFont typeface="Wingdings" pitchFamily="2" charset="2"/>
              <a:buNone/>
            </a:pPr>
            <a:endParaRPr lang="ru-RU" sz="1600" dirty="0" smtClean="0"/>
          </a:p>
          <a:p>
            <a:pPr eaLnBrk="1" hangingPunct="1">
              <a:lnSpc>
                <a:spcPct val="80000"/>
              </a:lnSpc>
            </a:pPr>
            <a:endParaRPr lang="ru-RU" sz="1600" dirty="0" smtClean="0">
              <a:solidFill>
                <a:srgbClr val="4E41F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Содержимое 2"/>
          <p:cNvSpPr>
            <a:spLocks noGrp="1"/>
          </p:cNvSpPr>
          <p:nvPr>
            <p:ph idx="4294967295"/>
          </p:nvPr>
        </p:nvSpPr>
        <p:spPr>
          <a:xfrm>
            <a:off x="827088" y="428604"/>
            <a:ext cx="7402512" cy="2786082"/>
          </a:xfrm>
        </p:spPr>
        <p:txBody>
          <a:bodyPr>
            <a:normAutofit fontScale="40000" lnSpcReduction="20000"/>
          </a:bodyPr>
          <a:lstStyle/>
          <a:p>
            <a:pPr algn="ctr">
              <a:buFont typeface="Arial" pitchFamily="34" charset="0"/>
              <a:buNone/>
            </a:pPr>
            <a:r>
              <a:rPr lang="ru-RU" sz="6700" b="1" dirty="0" smtClean="0">
                <a:solidFill>
                  <a:schemeClr val="tx1"/>
                </a:solidFill>
              </a:rPr>
              <a:t>Вывод:</a:t>
            </a:r>
          </a:p>
          <a:p>
            <a:pPr algn="ctr"/>
            <a:r>
              <a:rPr lang="ru-RU" sz="5100" dirty="0" smtClean="0">
                <a:solidFill>
                  <a:schemeClr val="tx1"/>
                </a:solidFill>
              </a:rPr>
              <a:t>Такой подход к организации и планированию сюжетно – ролевой игры способствует не только расширению тематики игр, но и повышения  уровня игровых умений детей</a:t>
            </a:r>
            <a:r>
              <a:rPr lang="ru-RU" sz="5100" dirty="0" smtClean="0">
                <a:solidFill>
                  <a:schemeClr val="tx1"/>
                </a:solidFill>
              </a:rPr>
              <a:t>.</a:t>
            </a:r>
          </a:p>
          <a:p>
            <a:pPr algn="ctr"/>
            <a:endParaRPr lang="ru-RU" sz="2800" dirty="0" smtClean="0">
              <a:solidFill>
                <a:schemeClr val="tx1"/>
              </a:solidFill>
            </a:endParaRPr>
          </a:p>
          <a:p>
            <a:pPr algn="ctr"/>
            <a:endParaRPr lang="ru-RU" sz="2800" dirty="0" smtClean="0">
              <a:solidFill>
                <a:schemeClr val="tx1"/>
              </a:solidFill>
            </a:endParaRPr>
          </a:p>
          <a:p>
            <a:pPr algn="ctr"/>
            <a:r>
              <a:rPr lang="ru-RU" sz="7000" dirty="0" smtClean="0">
                <a:solidFill>
                  <a:srgbClr val="C00000"/>
                </a:solidFill>
              </a:rPr>
              <a:t>Дайте детству состояться! </a:t>
            </a:r>
          </a:p>
          <a:p>
            <a:pPr algn="ctr"/>
            <a:r>
              <a:rPr lang="ru-RU" sz="7000" dirty="0" smtClean="0">
                <a:solidFill>
                  <a:srgbClr val="C00000"/>
                </a:solidFill>
              </a:rPr>
              <a:t>Дайте детству наиграться!</a:t>
            </a:r>
            <a:endParaRPr lang="ru-RU" sz="7000" dirty="0" smtClean="0">
              <a:solidFill>
                <a:srgbClr val="C00000"/>
              </a:solidFill>
            </a:endParaRPr>
          </a:p>
          <a:p>
            <a:pPr algn="ctr"/>
            <a:endParaRPr lang="ru-RU" sz="2800" b="1" dirty="0" smtClean="0">
              <a:solidFill>
                <a:schemeClr val="tx1"/>
              </a:solidFill>
            </a:endParaRPr>
          </a:p>
          <a:p>
            <a:endParaRPr lang="ru-RU" dirty="0" smtClean="0"/>
          </a:p>
        </p:txBody>
      </p:sp>
      <p:pic>
        <p:nvPicPr>
          <p:cNvPr id="3" name="Рисунок 2" descr="C:\Users\Vista\Desktop\фото дюймовочкаНовая папка\100_3862.JPG"/>
          <p:cNvPicPr/>
          <p:nvPr/>
        </p:nvPicPr>
        <p:blipFill>
          <a:blip r:embed="rId2" cstate="print"/>
          <a:srcRect/>
          <a:stretch>
            <a:fillRect/>
          </a:stretch>
        </p:blipFill>
        <p:spPr bwMode="auto">
          <a:xfrm>
            <a:off x="2214545" y="3500438"/>
            <a:ext cx="4857785" cy="314327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55650" y="785794"/>
            <a:ext cx="7920038" cy="4108817"/>
          </a:xfrm>
          <a:prstGeom prst="rect">
            <a:avLst/>
          </a:prstGeom>
        </p:spPr>
        <p:txBody>
          <a:bodyPr wrap="square">
            <a:spAutoFit/>
          </a:bodyPr>
          <a:lstStyle/>
          <a:p>
            <a:pPr algn="ctr">
              <a:lnSpc>
                <a:spcPct val="90000"/>
              </a:lnSpc>
              <a:defRPr/>
            </a:pPr>
            <a:r>
              <a:rPr lang="ru-RU" sz="2800" b="1" dirty="0" smtClean="0"/>
              <a:t>Сюжетно–ролевая </a:t>
            </a:r>
            <a:r>
              <a:rPr lang="ru-RU" sz="2800" b="1" dirty="0"/>
              <a:t>игра </a:t>
            </a:r>
            <a:r>
              <a:rPr lang="ru-RU" sz="2800" b="1" dirty="0" smtClean="0"/>
              <a:t>-королева игр:</a:t>
            </a:r>
            <a:endParaRPr lang="ru-RU" sz="2800" b="1" dirty="0"/>
          </a:p>
          <a:p>
            <a:pPr algn="ctr">
              <a:lnSpc>
                <a:spcPct val="90000"/>
              </a:lnSpc>
              <a:defRPr/>
            </a:pPr>
            <a:endParaRPr lang="ru-RU" sz="2400" b="1" i="1" dirty="0">
              <a:solidFill>
                <a:srgbClr val="C00000"/>
              </a:solidFill>
            </a:endParaRPr>
          </a:p>
          <a:p>
            <a:pPr>
              <a:lnSpc>
                <a:spcPct val="90000"/>
              </a:lnSpc>
              <a:defRPr/>
            </a:pPr>
            <a:endParaRPr lang="ru-RU" sz="2400" b="1" i="1" dirty="0">
              <a:solidFill>
                <a:srgbClr val="C00000"/>
              </a:solidFill>
            </a:endParaRPr>
          </a:p>
          <a:p>
            <a:pPr>
              <a:lnSpc>
                <a:spcPct val="90000"/>
              </a:lnSpc>
              <a:defRPr/>
            </a:pPr>
            <a:endParaRPr lang="ru-RU" sz="1600" i="1" dirty="0">
              <a:solidFill>
                <a:srgbClr val="002060"/>
              </a:solidFill>
              <a:latin typeface="+mn-lt"/>
            </a:endParaRPr>
          </a:p>
          <a:p>
            <a:pPr>
              <a:lnSpc>
                <a:spcPct val="90000"/>
              </a:lnSpc>
              <a:defRPr/>
            </a:pPr>
            <a:endParaRPr lang="ru-RU" i="1" dirty="0">
              <a:solidFill>
                <a:srgbClr val="002060"/>
              </a:solidFill>
              <a:latin typeface="+mn-lt"/>
            </a:endParaRPr>
          </a:p>
          <a:p>
            <a:pPr>
              <a:lnSpc>
                <a:spcPct val="90000"/>
              </a:lnSpc>
              <a:defRPr/>
            </a:pPr>
            <a:endParaRPr lang="ru-RU" i="1" dirty="0">
              <a:solidFill>
                <a:srgbClr val="002060"/>
              </a:solidFill>
              <a:latin typeface="+mn-lt"/>
            </a:endParaRPr>
          </a:p>
          <a:p>
            <a:pPr algn="just">
              <a:lnSpc>
                <a:spcPct val="90000"/>
              </a:lnSpc>
              <a:defRPr/>
            </a:pPr>
            <a:endParaRPr lang="ru-RU" dirty="0"/>
          </a:p>
          <a:p>
            <a:pPr algn="just">
              <a:lnSpc>
                <a:spcPct val="90000"/>
              </a:lnSpc>
              <a:defRPr/>
            </a:pPr>
            <a:endParaRPr lang="ru-RU" dirty="0"/>
          </a:p>
          <a:p>
            <a:pPr algn="just">
              <a:lnSpc>
                <a:spcPct val="90000"/>
              </a:lnSpc>
              <a:defRPr/>
            </a:pPr>
            <a:endParaRPr lang="ru-RU" dirty="0"/>
          </a:p>
          <a:p>
            <a:pPr algn="just">
              <a:lnSpc>
                <a:spcPct val="90000"/>
              </a:lnSpc>
              <a:defRPr/>
            </a:pPr>
            <a:endParaRPr lang="ru-RU" dirty="0"/>
          </a:p>
          <a:p>
            <a:pPr algn="just">
              <a:lnSpc>
                <a:spcPct val="90000"/>
              </a:lnSpc>
              <a:defRPr/>
            </a:pPr>
            <a:endParaRPr lang="ru-RU" dirty="0"/>
          </a:p>
          <a:p>
            <a:pPr algn="just">
              <a:lnSpc>
                <a:spcPct val="90000"/>
              </a:lnSpc>
              <a:defRPr/>
            </a:pPr>
            <a:endParaRPr lang="ru-RU" dirty="0"/>
          </a:p>
          <a:p>
            <a:pPr algn="just">
              <a:lnSpc>
                <a:spcPct val="90000"/>
              </a:lnSpc>
              <a:defRPr/>
            </a:pPr>
            <a:endParaRPr lang="ru-RU" dirty="0"/>
          </a:p>
          <a:p>
            <a:pPr algn="just">
              <a:lnSpc>
                <a:spcPct val="90000"/>
              </a:lnSpc>
              <a:defRPr/>
            </a:pPr>
            <a:endParaRPr lang="ru-RU" i="1" dirty="0">
              <a:solidFill>
                <a:srgbClr val="002060"/>
              </a:solidFill>
              <a:latin typeface="+mn-lt"/>
            </a:endParaRPr>
          </a:p>
          <a:p>
            <a:pPr algn="just">
              <a:lnSpc>
                <a:spcPct val="90000"/>
              </a:lnSpc>
              <a:defRPr/>
            </a:pPr>
            <a:endParaRPr lang="ru-RU" i="1" dirty="0">
              <a:solidFill>
                <a:srgbClr val="002060"/>
              </a:solidFill>
              <a:latin typeface="+mn-lt"/>
            </a:endParaRPr>
          </a:p>
        </p:txBody>
      </p:sp>
      <p:sp>
        <p:nvSpPr>
          <p:cNvPr id="5123" name="Прямоугольник 19"/>
          <p:cNvSpPr>
            <a:spLocks noChangeArrowheads="1"/>
          </p:cNvSpPr>
          <p:nvPr/>
        </p:nvSpPr>
        <p:spPr bwMode="auto">
          <a:xfrm>
            <a:off x="755650" y="1643050"/>
            <a:ext cx="7488238" cy="3748719"/>
          </a:xfrm>
          <a:prstGeom prst="rect">
            <a:avLst/>
          </a:prstGeom>
          <a:noFill/>
          <a:ln w="9525">
            <a:noFill/>
            <a:miter lim="800000"/>
            <a:headEnd/>
            <a:tailEnd/>
          </a:ln>
        </p:spPr>
        <p:txBody>
          <a:bodyPr wrap="square">
            <a:spAutoFit/>
          </a:bodyPr>
          <a:lstStyle/>
          <a:p>
            <a:pPr algn="just">
              <a:lnSpc>
                <a:spcPct val="90000"/>
              </a:lnSpc>
            </a:pPr>
            <a:r>
              <a:rPr lang="ru-RU" sz="2400" dirty="0"/>
              <a:t>-развивает потенциальные возможности детей;</a:t>
            </a:r>
          </a:p>
          <a:p>
            <a:pPr algn="just">
              <a:lnSpc>
                <a:spcPct val="90000"/>
              </a:lnSpc>
            </a:pPr>
            <a:endParaRPr lang="ru-RU" sz="2400" dirty="0"/>
          </a:p>
          <a:p>
            <a:pPr algn="just">
              <a:lnSpc>
                <a:spcPct val="90000"/>
              </a:lnSpc>
            </a:pPr>
            <a:r>
              <a:rPr lang="ru-RU" sz="2400" dirty="0"/>
              <a:t>-имеет решающее значение для психического развития ребёнка;</a:t>
            </a:r>
          </a:p>
          <a:p>
            <a:pPr algn="just">
              <a:lnSpc>
                <a:spcPct val="90000"/>
              </a:lnSpc>
            </a:pPr>
            <a:endParaRPr lang="ru-RU" sz="2400" dirty="0"/>
          </a:p>
          <a:p>
            <a:pPr algn="just">
              <a:lnSpc>
                <a:spcPct val="90000"/>
              </a:lnSpc>
            </a:pPr>
            <a:r>
              <a:rPr lang="ru-RU" sz="2400" dirty="0"/>
              <a:t>-является формой моделирования ребёнком социальных отношений;</a:t>
            </a:r>
          </a:p>
          <a:p>
            <a:pPr>
              <a:lnSpc>
                <a:spcPct val="90000"/>
              </a:lnSpc>
            </a:pPr>
            <a:r>
              <a:rPr lang="ru-RU" sz="2400" b="1" dirty="0"/>
              <a:t> </a:t>
            </a:r>
            <a:endParaRPr lang="ru-RU" sz="2400" dirty="0"/>
          </a:p>
          <a:p>
            <a:pPr algn="just">
              <a:lnSpc>
                <a:spcPct val="90000"/>
              </a:lnSpc>
            </a:pPr>
            <a:r>
              <a:rPr lang="ru-RU" sz="2400" dirty="0"/>
              <a:t>-обладает уникальными особенностями, своеобразной структурой, специфическими чертами, которые отличают её от других видов игр</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пдд-фото\IMG_6529.JPG"/>
          <p:cNvPicPr>
            <a:picLocks noChangeAspect="1" noChangeArrowheads="1"/>
          </p:cNvPicPr>
          <p:nvPr/>
        </p:nvPicPr>
        <p:blipFill>
          <a:blip r:embed="rId2" cstate="print"/>
          <a:srcRect/>
          <a:stretch>
            <a:fillRect/>
          </a:stretch>
        </p:blipFill>
        <p:spPr bwMode="auto">
          <a:xfrm>
            <a:off x="285720" y="180808"/>
            <a:ext cx="4794263" cy="3033878"/>
          </a:xfrm>
          <a:prstGeom prst="rect">
            <a:avLst/>
          </a:prstGeom>
          <a:noFill/>
        </p:spPr>
      </p:pic>
      <p:pic>
        <p:nvPicPr>
          <p:cNvPr id="1027" name="Picture 3" descr="F:\фото К.Т.Н\100_4041.JPG"/>
          <p:cNvPicPr>
            <a:picLocks noChangeAspect="1" noChangeArrowheads="1"/>
          </p:cNvPicPr>
          <p:nvPr/>
        </p:nvPicPr>
        <p:blipFill>
          <a:blip r:embed="rId3" cstate="print"/>
          <a:srcRect/>
          <a:stretch>
            <a:fillRect/>
          </a:stretch>
        </p:blipFill>
        <p:spPr bwMode="auto">
          <a:xfrm>
            <a:off x="4071934" y="3357562"/>
            <a:ext cx="4714907" cy="323256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7166"/>
            <a:ext cx="8686800" cy="714380"/>
          </a:xfrm>
        </p:spPr>
        <p:txBody>
          <a:bodyPr>
            <a:normAutofit fontScale="90000"/>
          </a:bodyPr>
          <a:lstStyle/>
          <a:p>
            <a:pPr algn="ctr"/>
            <a:r>
              <a:rPr lang="ru-RU" b="1" dirty="0" smtClean="0"/>
              <a:t>Виды сюжетно-ролевых  </a:t>
            </a:r>
            <a:r>
              <a:rPr lang="ru-RU" b="1" dirty="0"/>
              <a:t>игр </a:t>
            </a:r>
            <a:r>
              <a:rPr lang="ru-RU" dirty="0"/>
              <a:t/>
            </a:r>
            <a:br>
              <a:rPr lang="ru-RU" dirty="0"/>
            </a:br>
            <a:endParaRPr lang="zh-CN" altLang="en-US" dirty="0"/>
          </a:p>
        </p:txBody>
      </p:sp>
      <p:sp>
        <p:nvSpPr>
          <p:cNvPr id="3" name="Content Placeholder 2"/>
          <p:cNvSpPr>
            <a:spLocks noGrp="1"/>
          </p:cNvSpPr>
          <p:nvPr>
            <p:ph idx="1"/>
          </p:nvPr>
        </p:nvSpPr>
        <p:spPr>
          <a:xfrm>
            <a:off x="457200" y="1196752"/>
            <a:ext cx="8219256" cy="5256584"/>
          </a:xfrm>
        </p:spPr>
        <p:txBody>
          <a:bodyPr>
            <a:normAutofit lnSpcReduction="10000"/>
          </a:bodyPr>
          <a:lstStyle/>
          <a:p>
            <a:pPr fontAlgn="t"/>
            <a:r>
              <a:rPr lang="ru-RU" sz="3600" b="1" dirty="0"/>
              <a:t>1. Игры на бытовые сюжеты</a:t>
            </a:r>
          </a:p>
          <a:p>
            <a:pPr fontAlgn="t"/>
            <a:r>
              <a:rPr lang="ru-RU" sz="3600" b="1" dirty="0"/>
              <a:t>2. Игры на производственные и общественные темы</a:t>
            </a:r>
          </a:p>
          <a:p>
            <a:pPr fontAlgn="ctr"/>
            <a:r>
              <a:rPr lang="ru-RU" sz="3600" b="1" dirty="0"/>
              <a:t>3. Игры на героико-патриотические темы</a:t>
            </a:r>
          </a:p>
          <a:p>
            <a:pPr fontAlgn="ctr"/>
            <a:r>
              <a:rPr lang="ru-RU" sz="3600" b="1" dirty="0"/>
              <a:t>4. Игры на темы литературных произведений, кино, теле- и радиопередач</a:t>
            </a:r>
          </a:p>
          <a:p>
            <a:pPr fontAlgn="ctr"/>
            <a:r>
              <a:rPr lang="ru-RU" sz="3600" b="1" dirty="0"/>
              <a:t>5. «Режиссерские» игры</a:t>
            </a:r>
          </a:p>
          <a:p>
            <a:endParaRPr lang="zh-CN" altLang="en-US" dirty="0"/>
          </a:p>
        </p:txBody>
      </p:sp>
    </p:spTree>
    <p:extLst>
      <p:ext uri="{BB962C8B-B14F-4D97-AF65-F5344CB8AC3E}">
        <p14:creationId xmlns:p14="http://schemas.microsoft.com/office/powerpoint/2010/main" xmlns="" val="699824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0" name="Picture 2" descr="F:\фото К.Т.Н\100_4043.JPG"/>
          <p:cNvPicPr>
            <a:picLocks noGrp="1" noChangeAspect="1" noChangeArrowheads="1"/>
          </p:cNvPicPr>
          <p:nvPr>
            <p:ph idx="1"/>
          </p:nvPr>
        </p:nvPicPr>
        <p:blipFill>
          <a:blip r:embed="rId2" cstate="print"/>
          <a:srcRect/>
          <a:stretch>
            <a:fillRect/>
          </a:stretch>
        </p:blipFill>
        <p:spPr bwMode="auto">
          <a:xfrm>
            <a:off x="2857488" y="3357562"/>
            <a:ext cx="3286148" cy="3286148"/>
          </a:xfrm>
          <a:prstGeom prst="rect">
            <a:avLst/>
          </a:prstGeom>
          <a:noFill/>
        </p:spPr>
      </p:pic>
      <p:pic>
        <p:nvPicPr>
          <p:cNvPr id="2051" name="Picture 3" descr="F:\фото К.Т.Н\100_4070.JPG"/>
          <p:cNvPicPr>
            <a:picLocks noChangeAspect="1" noChangeArrowheads="1"/>
          </p:cNvPicPr>
          <p:nvPr/>
        </p:nvPicPr>
        <p:blipFill>
          <a:blip r:embed="rId3" cstate="print"/>
          <a:srcRect/>
          <a:stretch>
            <a:fillRect/>
          </a:stretch>
        </p:blipFill>
        <p:spPr bwMode="auto">
          <a:xfrm>
            <a:off x="214282" y="285728"/>
            <a:ext cx="3571900" cy="3357586"/>
          </a:xfrm>
          <a:prstGeom prst="rect">
            <a:avLst/>
          </a:prstGeom>
          <a:noFill/>
        </p:spPr>
      </p:pic>
      <p:pic>
        <p:nvPicPr>
          <p:cNvPr id="2052" name="Picture 4" descr="F:\фото К.Т.Н\100_4072.JPG"/>
          <p:cNvPicPr>
            <a:picLocks noChangeAspect="1" noChangeArrowheads="1"/>
          </p:cNvPicPr>
          <p:nvPr/>
        </p:nvPicPr>
        <p:blipFill>
          <a:blip r:embed="rId4" cstate="print"/>
          <a:srcRect/>
          <a:stretch>
            <a:fillRect/>
          </a:stretch>
        </p:blipFill>
        <p:spPr bwMode="auto">
          <a:xfrm>
            <a:off x="5500694" y="285728"/>
            <a:ext cx="3429024" cy="328614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idx="1"/>
          </p:nvPr>
        </p:nvSpPr>
        <p:spPr/>
        <p:txBody>
          <a:bodyPr/>
          <a:lstStyle/>
          <a:p>
            <a:endParaRPr lang="ru-RU"/>
          </a:p>
        </p:txBody>
      </p:sp>
      <p:graphicFrame>
        <p:nvGraphicFramePr>
          <p:cNvPr id="8" name="Объект 3"/>
          <p:cNvGraphicFramePr>
            <a:graphicFrameLocks/>
          </p:cNvGraphicFramePr>
          <p:nvPr>
            <p:extLst>
              <p:ext uri="{D42A27DB-BD31-4B8C-83A1-F6EECF244321}">
                <p14:modId xmlns:p14="http://schemas.microsoft.com/office/powerpoint/2010/main" xmlns="" val="4256950029"/>
              </p:ext>
            </p:extLst>
          </p:nvPr>
        </p:nvGraphicFramePr>
        <p:xfrm>
          <a:off x="285720" y="241199"/>
          <a:ext cx="8715436" cy="6405970"/>
        </p:xfrm>
        <a:graphic>
          <a:graphicData uri="http://schemas.openxmlformats.org/drawingml/2006/table">
            <a:tbl>
              <a:tblPr firstRow="1" bandRow="1">
                <a:tableStyleId>{7DF18680-E054-41AD-8BC1-D1AEF772440D}</a:tableStyleId>
              </a:tblPr>
              <a:tblGrid>
                <a:gridCol w="1816615"/>
                <a:gridCol w="6898821"/>
              </a:tblGrid>
              <a:tr h="325251">
                <a:tc>
                  <a:txBody>
                    <a:bodyPr/>
                    <a:lstStyle/>
                    <a:p>
                      <a:r>
                        <a:rPr lang="ru-RU" sz="1600" dirty="0" smtClean="0">
                          <a:latin typeface="+mn-lt"/>
                        </a:rPr>
                        <a:t>Виды</a:t>
                      </a:r>
                      <a:r>
                        <a:rPr lang="ru-RU" sz="1600" baseline="0" dirty="0" smtClean="0">
                          <a:latin typeface="+mn-lt"/>
                        </a:rPr>
                        <a:t> игр </a:t>
                      </a:r>
                      <a:endParaRPr lang="ru-RU" sz="1600" dirty="0">
                        <a:latin typeface="+mn-lt"/>
                      </a:endParaRPr>
                    </a:p>
                  </a:txBody>
                  <a:tcPr/>
                </a:tc>
                <a:tc>
                  <a:txBody>
                    <a:bodyPr/>
                    <a:lstStyle/>
                    <a:p>
                      <a:r>
                        <a:rPr lang="ru-RU" sz="1600" dirty="0" smtClean="0"/>
                        <a:t>Содержание </a:t>
                      </a:r>
                      <a:endParaRPr lang="ru-RU" sz="1600" dirty="0"/>
                    </a:p>
                  </a:txBody>
                  <a:tcPr/>
                </a:tc>
              </a:tr>
              <a:tr h="798343">
                <a:tc>
                  <a:txBody>
                    <a:bodyPr/>
                    <a:lstStyle/>
                    <a:p>
                      <a:pPr>
                        <a:lnSpc>
                          <a:spcPct val="100000"/>
                        </a:lnSpc>
                      </a:pPr>
                      <a:r>
                        <a:rPr lang="ru-RU" sz="1600" b="1" kern="1200" dirty="0" smtClean="0">
                          <a:solidFill>
                            <a:schemeClr val="dk1"/>
                          </a:solidFill>
                          <a:effectLst/>
                          <a:latin typeface="+mn-lt"/>
                          <a:ea typeface="+mn-ea"/>
                          <a:cs typeface="+mn-cs"/>
                        </a:rPr>
                        <a:t>1. Игры на бытовые сюжеты</a:t>
                      </a:r>
                      <a:endParaRPr lang="ru-RU" sz="1600" b="1" dirty="0">
                        <a:latin typeface="+mn-lt"/>
                      </a:endParaRPr>
                    </a:p>
                  </a:txBody>
                  <a:tcPr/>
                </a:tc>
                <a:tc>
                  <a:txBody>
                    <a:bodyPr/>
                    <a:lstStyle/>
                    <a:p>
                      <a:pPr>
                        <a:lnSpc>
                          <a:spcPts val="1460"/>
                        </a:lnSpc>
                        <a:spcAft>
                          <a:spcPts val="0"/>
                        </a:spcAft>
                      </a:pPr>
                      <a:r>
                        <a:rPr lang="ru-RU" sz="1400" dirty="0">
                          <a:effectLst/>
                          <a:latin typeface="Arial"/>
                          <a:ea typeface="Arial"/>
                        </a:rPr>
                        <a:t>Игры в дом, семью, праздники, дни рождения и т. п. Большое место среди них занимают игры с куклами, через действия с которыми дети передают то, что знают о своих сверстниках, взрослых и их отношениях </a:t>
                      </a:r>
                    </a:p>
                  </a:txBody>
                  <a:tcPr marL="28575" marR="28575" marT="28575" marB="28575" anchor="ctr"/>
                </a:tc>
              </a:tr>
              <a:tr h="1271435">
                <a:tc>
                  <a:txBody>
                    <a:bodyPr/>
                    <a:lstStyle/>
                    <a:p>
                      <a:pPr algn="l">
                        <a:lnSpc>
                          <a:spcPct val="100000"/>
                        </a:lnSpc>
                      </a:pPr>
                      <a:r>
                        <a:rPr lang="ru-RU" sz="1600" b="1" dirty="0" smtClean="0">
                          <a:latin typeface="+mn-lt"/>
                        </a:rPr>
                        <a:t>2. </a:t>
                      </a:r>
                      <a:r>
                        <a:rPr lang="ru-RU" sz="1600" b="1" kern="1200" dirty="0" smtClean="0">
                          <a:solidFill>
                            <a:schemeClr val="dk1"/>
                          </a:solidFill>
                          <a:effectLst/>
                          <a:latin typeface="+mn-lt"/>
                          <a:ea typeface="+mn-ea"/>
                          <a:cs typeface="+mn-cs"/>
                        </a:rPr>
                        <a:t>Игры на производственные</a:t>
                      </a:r>
                      <a:r>
                        <a:rPr lang="ru-RU" sz="1600" b="1" kern="1200" baseline="0" dirty="0" smtClean="0">
                          <a:solidFill>
                            <a:schemeClr val="dk1"/>
                          </a:solidFill>
                          <a:effectLst/>
                          <a:latin typeface="+mn-lt"/>
                          <a:ea typeface="+mn-ea"/>
                          <a:cs typeface="+mn-cs"/>
                        </a:rPr>
                        <a:t> </a:t>
                      </a:r>
                      <a:r>
                        <a:rPr lang="ru-RU" sz="1600" b="1" kern="1200" dirty="0" smtClean="0">
                          <a:solidFill>
                            <a:schemeClr val="dk1"/>
                          </a:solidFill>
                          <a:effectLst/>
                          <a:latin typeface="+mn-lt"/>
                          <a:ea typeface="+mn-ea"/>
                          <a:cs typeface="+mn-cs"/>
                        </a:rPr>
                        <a:t>и общественные темы</a:t>
                      </a:r>
                      <a:endParaRPr lang="ru-RU" sz="1600" b="1" dirty="0">
                        <a:latin typeface="+mn-lt"/>
                      </a:endParaRPr>
                    </a:p>
                  </a:txBody>
                  <a:tcPr/>
                </a:tc>
                <a:tc>
                  <a:txBody>
                    <a:bodyPr/>
                    <a:lstStyle/>
                    <a:p>
                      <a:pPr>
                        <a:lnSpc>
                          <a:spcPts val="1460"/>
                        </a:lnSpc>
                        <a:spcAft>
                          <a:spcPts val="0"/>
                        </a:spcAft>
                      </a:pPr>
                      <a:r>
                        <a:rPr lang="ru-RU" sz="1400" dirty="0">
                          <a:effectLst/>
                          <a:latin typeface="Arial"/>
                          <a:ea typeface="Arial"/>
                        </a:rPr>
                        <a:t>В этих играх отражается труд людей, темы берутся из окружающей жизни (школа, магазин, библиотека, почта, парикмахерская, больница, транспорт (автобус, поезд, самолет, корабль), полиция, пожарные, цирк, театр, зверинец, завод, фабрика, шахта, строительство, колхоз, армия) </a:t>
                      </a:r>
                    </a:p>
                  </a:txBody>
                  <a:tcPr marL="28575" marR="28575" marT="28575" marB="28575" anchor="ctr"/>
                </a:tc>
              </a:tr>
              <a:tr h="1001625">
                <a:tc>
                  <a:txBody>
                    <a:bodyPr/>
                    <a:lstStyle/>
                    <a:p>
                      <a:pPr>
                        <a:lnSpc>
                          <a:spcPct val="100000"/>
                        </a:lnSpc>
                        <a:spcAft>
                          <a:spcPts val="0"/>
                        </a:spcAft>
                      </a:pPr>
                      <a:r>
                        <a:rPr lang="ru-RU" sz="1600" b="1" dirty="0" smtClean="0">
                          <a:effectLst/>
                          <a:latin typeface="+mn-lt"/>
                          <a:ea typeface="Arial"/>
                        </a:rPr>
                        <a:t>3. Игры </a:t>
                      </a:r>
                      <a:r>
                        <a:rPr lang="ru-RU" sz="1600" b="1" dirty="0">
                          <a:effectLst/>
                          <a:latin typeface="+mn-lt"/>
                          <a:ea typeface="Arial"/>
                        </a:rPr>
                        <a:t>на героико-патриотические темы</a:t>
                      </a:r>
                    </a:p>
                  </a:txBody>
                  <a:tcPr marL="28575" marR="28575" marT="28575" marB="28575" anchor="ctr"/>
                </a:tc>
                <a:tc>
                  <a:txBody>
                    <a:bodyPr/>
                    <a:lstStyle/>
                    <a:p>
                      <a:pPr>
                        <a:lnSpc>
                          <a:spcPts val="1460"/>
                        </a:lnSpc>
                        <a:spcAft>
                          <a:spcPts val="0"/>
                        </a:spcAft>
                      </a:pPr>
                      <a:r>
                        <a:rPr lang="ru-RU" sz="1400" dirty="0">
                          <a:effectLst/>
                          <a:latin typeface="Arial"/>
                          <a:ea typeface="Arial"/>
                        </a:rPr>
                        <a:t>Эти игры отражают героические подвиги нашего народа </a:t>
                      </a:r>
                      <a:r>
                        <a:rPr lang="ru-RU" sz="1400" dirty="0" smtClean="0">
                          <a:effectLst/>
                          <a:latin typeface="Arial"/>
                          <a:ea typeface="Arial"/>
                        </a:rPr>
                        <a:t>(военная</a:t>
                      </a:r>
                      <a:r>
                        <a:rPr lang="ru-RU" sz="1400" baseline="0" dirty="0" smtClean="0">
                          <a:effectLst/>
                          <a:latin typeface="Arial"/>
                          <a:ea typeface="Arial"/>
                        </a:rPr>
                        <a:t> тематика</a:t>
                      </a:r>
                      <a:r>
                        <a:rPr lang="ru-RU" sz="1400" dirty="0" smtClean="0">
                          <a:effectLst/>
                          <a:latin typeface="Arial"/>
                          <a:ea typeface="Arial"/>
                        </a:rPr>
                        <a:t>, спасатели</a:t>
                      </a:r>
                      <a:r>
                        <a:rPr lang="ru-RU" sz="1400" dirty="0" smtClean="0">
                          <a:effectLst/>
                          <a:latin typeface="Arial"/>
                          <a:ea typeface="Arial"/>
                        </a:rPr>
                        <a:t>, МЧС </a:t>
                      </a:r>
                      <a:r>
                        <a:rPr lang="ru-RU" sz="1400" dirty="0">
                          <a:effectLst/>
                          <a:latin typeface="Arial"/>
                          <a:ea typeface="Arial"/>
                        </a:rPr>
                        <a:t>космические полеты и т. д.) </a:t>
                      </a:r>
                    </a:p>
                  </a:txBody>
                  <a:tcPr marL="28575" marR="28575" marT="28575" marB="28575" anchor="ctr"/>
                </a:tc>
              </a:tr>
              <a:tr h="1513930">
                <a:tc>
                  <a:txBody>
                    <a:bodyPr/>
                    <a:lstStyle/>
                    <a:p>
                      <a:pPr>
                        <a:lnSpc>
                          <a:spcPct val="100000"/>
                        </a:lnSpc>
                        <a:spcAft>
                          <a:spcPts val="0"/>
                        </a:spcAft>
                      </a:pPr>
                      <a:r>
                        <a:rPr lang="ru-RU" sz="1800" b="1" dirty="0" smtClean="0">
                          <a:effectLst/>
                          <a:latin typeface="+mn-lt"/>
                          <a:ea typeface="Arial"/>
                        </a:rPr>
                        <a:t>4.</a:t>
                      </a:r>
                      <a:r>
                        <a:rPr lang="ru-RU" sz="1800" b="1" baseline="0" dirty="0" smtClean="0">
                          <a:effectLst/>
                          <a:latin typeface="+mn-lt"/>
                          <a:ea typeface="Arial"/>
                        </a:rPr>
                        <a:t> </a:t>
                      </a:r>
                      <a:r>
                        <a:rPr lang="ru-RU" sz="1800" b="1" dirty="0" smtClean="0">
                          <a:effectLst/>
                          <a:latin typeface="+mn-lt"/>
                          <a:ea typeface="Arial"/>
                        </a:rPr>
                        <a:t>Игры </a:t>
                      </a:r>
                      <a:r>
                        <a:rPr lang="ru-RU" sz="1800" b="1" dirty="0">
                          <a:effectLst/>
                          <a:latin typeface="+mn-lt"/>
                          <a:ea typeface="Arial"/>
                        </a:rPr>
                        <a:t>на темы литературных произведений, кино, теле- и радиопередач</a:t>
                      </a:r>
                    </a:p>
                  </a:txBody>
                  <a:tcPr marL="28575" marR="28575" marT="28575" marB="28575" anchor="ctr"/>
                </a:tc>
                <a:tc>
                  <a:txBody>
                    <a:bodyPr/>
                    <a:lstStyle/>
                    <a:p>
                      <a:pPr>
                        <a:lnSpc>
                          <a:spcPts val="1460"/>
                        </a:lnSpc>
                        <a:spcAft>
                          <a:spcPts val="0"/>
                        </a:spcAft>
                      </a:pPr>
                      <a:r>
                        <a:rPr lang="ru-RU" sz="1400" dirty="0">
                          <a:effectLst/>
                          <a:latin typeface="Arial"/>
                          <a:ea typeface="Arial"/>
                        </a:rPr>
                        <a:t>Игры в моряков и летчиков, в Зайца и Волка, крокодила Гену и Чебурашку (по содержанию мультфильмов), в четырех танкистов и собаку (по содержанию кинофильма) и пр. В них дети отражают целые эпизоды из литературных произведений, подражая действиям героев, усваивая их поведение </a:t>
                      </a:r>
                    </a:p>
                  </a:txBody>
                  <a:tcPr marL="28575" marR="28575" marT="28575" marB="28575" anchor="ctr"/>
                </a:tc>
              </a:tr>
              <a:tr h="1349052">
                <a:tc>
                  <a:txBody>
                    <a:bodyPr/>
                    <a:lstStyle/>
                    <a:p>
                      <a:pPr>
                        <a:lnSpc>
                          <a:spcPct val="100000"/>
                        </a:lnSpc>
                        <a:spcAft>
                          <a:spcPts val="0"/>
                        </a:spcAft>
                      </a:pPr>
                      <a:r>
                        <a:rPr lang="ru-RU" sz="1800" b="1" dirty="0" smtClean="0">
                          <a:effectLst/>
                          <a:latin typeface="+mn-lt"/>
                          <a:ea typeface="Arial"/>
                        </a:rPr>
                        <a:t>5.Режиссерские </a:t>
                      </a:r>
                      <a:r>
                        <a:rPr lang="ru-RU" sz="1800" b="1" dirty="0">
                          <a:effectLst/>
                          <a:latin typeface="+mn-lt"/>
                          <a:ea typeface="Arial"/>
                        </a:rPr>
                        <a:t>игры</a:t>
                      </a:r>
                    </a:p>
                  </a:txBody>
                  <a:tcPr marL="28575" marR="28575" marT="28575" marB="28575" anchor="ctr"/>
                </a:tc>
                <a:tc>
                  <a:txBody>
                    <a:bodyPr/>
                    <a:lstStyle/>
                    <a:p>
                      <a:pPr>
                        <a:lnSpc>
                          <a:spcPts val="1460"/>
                        </a:lnSpc>
                        <a:spcAft>
                          <a:spcPts val="0"/>
                        </a:spcAft>
                      </a:pPr>
                      <a:r>
                        <a:rPr lang="ru-RU" sz="1400" dirty="0">
                          <a:effectLst/>
                          <a:latin typeface="Arial"/>
                          <a:ea typeface="Arial"/>
                        </a:rPr>
                        <a:t>В таких играх ребенок заставляет кукол говорить и выполнять разнообразные действия. При этом он сам действует в двух планах: и за куклу, и за себя. Участники игры заранее продумывают сценарий, в основу которого могут быть положены эпизоды из знакомых сказок, рассказов или из собственной жизни. Дети учат кукол кукольного и пальчикового театров, театра игрушек действовать в соответствии со взятой на себя ролью, наделяют их литературными или воображаемыми признаками </a:t>
                      </a:r>
                    </a:p>
                  </a:txBody>
                  <a:tcPr marL="28575" marR="28575" marT="28575" marB="28575" anchor="ctr"/>
                </a:tc>
              </a:tr>
            </a:tbl>
          </a:graphicData>
        </a:graphic>
      </p:graphicFrame>
    </p:spTree>
    <p:extLst>
      <p:ext uri="{BB962C8B-B14F-4D97-AF65-F5344CB8AC3E}">
        <p14:creationId xmlns:p14="http://schemas.microsoft.com/office/powerpoint/2010/main" xmlns="" val="112296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Структура сюжетно-ролевой игры</a:t>
            </a:r>
            <a:endParaRPr lang="ru-RU" dirty="0"/>
          </a:p>
        </p:txBody>
      </p:sp>
      <p:sp>
        <p:nvSpPr>
          <p:cNvPr id="3" name="Содержимое 2"/>
          <p:cNvSpPr>
            <a:spLocks noGrp="1"/>
          </p:cNvSpPr>
          <p:nvPr>
            <p:ph idx="1"/>
          </p:nvPr>
        </p:nvSpPr>
        <p:spPr/>
        <p:txBody>
          <a:bodyPr>
            <a:normAutofit/>
          </a:bodyPr>
          <a:lstStyle/>
          <a:p>
            <a:r>
              <a:rPr lang="ru-RU" sz="2400" dirty="0" smtClean="0"/>
              <a:t>1. Замысел.</a:t>
            </a:r>
          </a:p>
          <a:p>
            <a:r>
              <a:rPr lang="ru-RU" sz="2400" dirty="0" smtClean="0"/>
              <a:t>2.Сюжет.</a:t>
            </a:r>
          </a:p>
          <a:p>
            <a:r>
              <a:rPr lang="ru-RU" sz="2400" dirty="0" smtClean="0"/>
              <a:t>3Распределение ролей.</a:t>
            </a:r>
          </a:p>
          <a:p>
            <a:r>
              <a:rPr lang="ru-RU" sz="2400" dirty="0" smtClean="0"/>
              <a:t>4.Игровые действия.</a:t>
            </a:r>
          </a:p>
          <a:p>
            <a:r>
              <a:rPr lang="ru-RU" sz="2400" dirty="0" smtClean="0"/>
              <a:t>5Игровые правила.</a:t>
            </a:r>
            <a:endParaRPr lang="ru-RU" sz="2400" dirty="0"/>
          </a:p>
        </p:txBody>
      </p:sp>
      <p:pic>
        <p:nvPicPr>
          <p:cNvPr id="5122" name="Picture 2" descr="F:\ФОТО 2\100_3082.JPG"/>
          <p:cNvPicPr>
            <a:picLocks noChangeAspect="1" noChangeArrowheads="1"/>
          </p:cNvPicPr>
          <p:nvPr/>
        </p:nvPicPr>
        <p:blipFill>
          <a:blip r:embed="rId2" cstate="print"/>
          <a:srcRect/>
          <a:stretch>
            <a:fillRect/>
          </a:stretch>
        </p:blipFill>
        <p:spPr bwMode="auto">
          <a:xfrm>
            <a:off x="3643306" y="3000372"/>
            <a:ext cx="5357850" cy="335758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5728"/>
            <a:ext cx="8686800" cy="785818"/>
          </a:xfrm>
        </p:spPr>
        <p:txBody>
          <a:bodyPr>
            <a:normAutofit fontScale="90000"/>
          </a:bodyPr>
          <a:lstStyle/>
          <a:p>
            <a:pPr algn="ctr"/>
            <a:r>
              <a:rPr lang="ru-RU" sz="3100" b="1" dirty="0" smtClean="0"/>
              <a:t/>
            </a:r>
            <a:br>
              <a:rPr lang="ru-RU" sz="3100" b="1" dirty="0" smtClean="0"/>
            </a:br>
            <a:r>
              <a:rPr lang="ru-RU" sz="3100" b="1" dirty="0" smtClean="0"/>
              <a:t/>
            </a:r>
            <a:br>
              <a:rPr lang="ru-RU" sz="3100" b="1" dirty="0" smtClean="0"/>
            </a:br>
            <a:r>
              <a:rPr lang="ru-RU" sz="3100" b="1" dirty="0" smtClean="0"/>
              <a:t>Развитие </a:t>
            </a:r>
            <a:r>
              <a:rPr lang="ru-RU" sz="3100" b="1" dirty="0"/>
              <a:t>игры на разных возрастных этапах</a:t>
            </a:r>
            <a:br>
              <a:rPr lang="ru-RU" sz="3100" b="1" dirty="0"/>
            </a:br>
            <a:r>
              <a:rPr lang="ru-RU" sz="3100" b="1" dirty="0"/>
              <a:t> </a:t>
            </a:r>
            <a:r>
              <a:rPr lang="ru-RU" b="1" dirty="0"/>
              <a:t/>
            </a:r>
            <a:br>
              <a:rPr lang="ru-RU" b="1" dirty="0"/>
            </a:br>
            <a:endParaRPr lang="zh-CN" altLang="en-US" dirty="0"/>
          </a:p>
        </p:txBody>
      </p:sp>
      <p:sp>
        <p:nvSpPr>
          <p:cNvPr id="3" name="Content Placeholder 2"/>
          <p:cNvSpPr>
            <a:spLocks noGrp="1"/>
          </p:cNvSpPr>
          <p:nvPr>
            <p:ph idx="1"/>
          </p:nvPr>
        </p:nvSpPr>
        <p:spPr/>
        <p:txBody>
          <a:bodyPr/>
          <a:lstStyle/>
          <a:p>
            <a:endParaRPr lang="zh-CN" altLang="en-US" dirty="0"/>
          </a:p>
        </p:txBody>
      </p:sp>
      <p:graphicFrame>
        <p:nvGraphicFramePr>
          <p:cNvPr id="4" name="Объект 3"/>
          <p:cNvGraphicFramePr>
            <a:graphicFrameLocks/>
          </p:cNvGraphicFramePr>
          <p:nvPr>
            <p:extLst>
              <p:ext uri="{D42A27DB-BD31-4B8C-83A1-F6EECF244321}">
                <p14:modId xmlns:p14="http://schemas.microsoft.com/office/powerpoint/2010/main" xmlns="" val="784353594"/>
              </p:ext>
            </p:extLst>
          </p:nvPr>
        </p:nvGraphicFramePr>
        <p:xfrm>
          <a:off x="214283" y="1412776"/>
          <a:ext cx="8643997" cy="5044209"/>
        </p:xfrm>
        <a:graphic>
          <a:graphicData uri="http://schemas.openxmlformats.org/drawingml/2006/table">
            <a:tbl>
              <a:tblPr firstRow="1" bandRow="1">
                <a:tableStyleId>{00A15C55-8517-42AA-B614-E9B94910E393}</a:tableStyleId>
              </a:tblPr>
              <a:tblGrid>
                <a:gridCol w="968286"/>
                <a:gridCol w="2526342"/>
                <a:gridCol w="2323882"/>
                <a:gridCol w="2825487"/>
              </a:tblGrid>
              <a:tr h="1008111">
                <a:tc>
                  <a:txBody>
                    <a:bodyPr/>
                    <a:lstStyle/>
                    <a:p>
                      <a:pPr>
                        <a:lnSpc>
                          <a:spcPct val="100000"/>
                        </a:lnSpc>
                        <a:spcAft>
                          <a:spcPts val="0"/>
                        </a:spcAft>
                      </a:pPr>
                      <a:r>
                        <a:rPr lang="ru-RU" sz="2000" dirty="0">
                          <a:effectLst/>
                        </a:rPr>
                        <a:t>Возраст детей</a:t>
                      </a:r>
                      <a:endParaRPr lang="ru-RU" sz="2000" b="1" dirty="0">
                        <a:solidFill>
                          <a:srgbClr val="C40E0E"/>
                        </a:solidFill>
                        <a:effectLst/>
                        <a:latin typeface="Arial"/>
                        <a:ea typeface="Arial"/>
                      </a:endParaRPr>
                    </a:p>
                  </a:txBody>
                  <a:tcPr marL="28575" marR="28575" marT="28575" marB="28575" anchor="ctr"/>
                </a:tc>
                <a:tc>
                  <a:txBody>
                    <a:bodyPr/>
                    <a:lstStyle/>
                    <a:p>
                      <a:pPr>
                        <a:lnSpc>
                          <a:spcPct val="100000"/>
                        </a:lnSpc>
                        <a:spcAft>
                          <a:spcPts val="0"/>
                        </a:spcAft>
                      </a:pPr>
                      <a:r>
                        <a:rPr lang="ru-RU" sz="2000">
                          <a:effectLst/>
                        </a:rPr>
                        <a:t>Характер игровых действий</a:t>
                      </a:r>
                      <a:endParaRPr lang="ru-RU" sz="2000" b="1">
                        <a:solidFill>
                          <a:srgbClr val="C40E0E"/>
                        </a:solidFill>
                        <a:effectLst/>
                        <a:latin typeface="Arial"/>
                        <a:ea typeface="Arial"/>
                      </a:endParaRPr>
                    </a:p>
                  </a:txBody>
                  <a:tcPr marL="28575" marR="28575" marT="28575" marB="28575" anchor="ctr"/>
                </a:tc>
                <a:tc>
                  <a:txBody>
                    <a:bodyPr/>
                    <a:lstStyle/>
                    <a:p>
                      <a:pPr>
                        <a:lnSpc>
                          <a:spcPct val="100000"/>
                        </a:lnSpc>
                        <a:spcAft>
                          <a:spcPts val="0"/>
                        </a:spcAft>
                      </a:pPr>
                      <a:r>
                        <a:rPr lang="ru-RU" sz="2000" dirty="0">
                          <a:effectLst/>
                        </a:rPr>
                        <a:t>Выполнение роли</a:t>
                      </a:r>
                      <a:endParaRPr lang="ru-RU" sz="2000" b="1" dirty="0">
                        <a:solidFill>
                          <a:srgbClr val="C40E0E"/>
                        </a:solidFill>
                        <a:effectLst/>
                        <a:latin typeface="Arial"/>
                        <a:ea typeface="Arial"/>
                      </a:endParaRPr>
                    </a:p>
                  </a:txBody>
                  <a:tcPr marL="28575" marR="28575" marT="28575" marB="28575" anchor="ctr"/>
                </a:tc>
                <a:tc>
                  <a:txBody>
                    <a:bodyPr/>
                    <a:lstStyle/>
                    <a:p>
                      <a:pPr>
                        <a:lnSpc>
                          <a:spcPct val="100000"/>
                        </a:lnSpc>
                        <a:spcAft>
                          <a:spcPts val="0"/>
                        </a:spcAft>
                      </a:pPr>
                      <a:r>
                        <a:rPr lang="ru-RU" sz="2000" dirty="0">
                          <a:effectLst/>
                        </a:rPr>
                        <a:t>Развитие сюжета в воображаемой ситуации</a:t>
                      </a:r>
                      <a:endParaRPr lang="ru-RU" sz="2000" b="1" dirty="0">
                        <a:solidFill>
                          <a:srgbClr val="C40E0E"/>
                        </a:solidFill>
                        <a:effectLst/>
                        <a:latin typeface="Arial"/>
                        <a:ea typeface="Arial"/>
                      </a:endParaRPr>
                    </a:p>
                  </a:txBody>
                  <a:tcPr marL="28575" marR="28575" marT="28575" marB="28575" anchor="ctr"/>
                </a:tc>
              </a:tr>
              <a:tr h="1691900">
                <a:tc>
                  <a:txBody>
                    <a:bodyPr/>
                    <a:lstStyle/>
                    <a:p>
                      <a:pPr>
                        <a:lnSpc>
                          <a:spcPct val="100000"/>
                        </a:lnSpc>
                        <a:spcAft>
                          <a:spcPts val="0"/>
                        </a:spcAft>
                      </a:pPr>
                      <a:r>
                        <a:rPr lang="ru-RU" sz="2000">
                          <a:effectLst/>
                        </a:rPr>
                        <a:t>3–4 года</a:t>
                      </a:r>
                      <a:endParaRPr lang="ru-RU" sz="2000">
                        <a:effectLst/>
                        <a:latin typeface="Arial"/>
                        <a:ea typeface="Arial"/>
                      </a:endParaRPr>
                    </a:p>
                  </a:txBody>
                  <a:tcPr marL="28575" marR="28575" marT="28575" marB="28575" anchor="ctr"/>
                </a:tc>
                <a:tc>
                  <a:txBody>
                    <a:bodyPr/>
                    <a:lstStyle/>
                    <a:p>
                      <a:pPr>
                        <a:lnSpc>
                          <a:spcPct val="100000"/>
                        </a:lnSpc>
                        <a:spcAft>
                          <a:spcPts val="0"/>
                        </a:spcAft>
                      </a:pPr>
                      <a:r>
                        <a:rPr lang="ru-RU" sz="2000">
                          <a:effectLst/>
                        </a:rPr>
                        <a:t>Отдельные игровые действия игрового характера</a:t>
                      </a:r>
                      <a:endParaRPr lang="ru-RU" sz="2000">
                        <a:effectLst/>
                        <a:latin typeface="Arial"/>
                        <a:ea typeface="Arial"/>
                      </a:endParaRPr>
                    </a:p>
                  </a:txBody>
                  <a:tcPr marL="28575" marR="28575" marT="28575" marB="28575" anchor="ctr"/>
                </a:tc>
                <a:tc>
                  <a:txBody>
                    <a:bodyPr/>
                    <a:lstStyle/>
                    <a:p>
                      <a:pPr>
                        <a:lnSpc>
                          <a:spcPct val="100000"/>
                        </a:lnSpc>
                        <a:spcAft>
                          <a:spcPts val="0"/>
                        </a:spcAft>
                      </a:pPr>
                      <a:r>
                        <a:rPr lang="ru-RU" sz="2000" dirty="0">
                          <a:effectLst/>
                        </a:rPr>
                        <a:t>Роль осуществляется фактически, но не называется</a:t>
                      </a:r>
                      <a:endParaRPr lang="ru-RU" sz="2000" dirty="0">
                        <a:effectLst/>
                        <a:latin typeface="Arial"/>
                        <a:ea typeface="Arial"/>
                      </a:endParaRPr>
                    </a:p>
                  </a:txBody>
                  <a:tcPr marL="28575" marR="28575" marT="28575" marB="28575" anchor="ctr"/>
                </a:tc>
                <a:tc>
                  <a:txBody>
                    <a:bodyPr/>
                    <a:lstStyle/>
                    <a:p>
                      <a:pPr>
                        <a:lnSpc>
                          <a:spcPct val="100000"/>
                        </a:lnSpc>
                        <a:spcAft>
                          <a:spcPts val="0"/>
                        </a:spcAft>
                      </a:pPr>
                      <a:r>
                        <a:rPr lang="ru-RU" sz="2000" dirty="0">
                          <a:effectLst/>
                        </a:rPr>
                        <a:t>Сюжет — цепочка из двух действий. Воображаемую ситуацию удерживает взрослый</a:t>
                      </a:r>
                      <a:endParaRPr lang="ru-RU" sz="2000" dirty="0">
                        <a:effectLst/>
                        <a:latin typeface="Arial"/>
                        <a:ea typeface="Arial"/>
                      </a:endParaRPr>
                    </a:p>
                  </a:txBody>
                  <a:tcPr marL="28575" marR="28575" marT="28575" marB="28575" anchor="ctr"/>
                </a:tc>
              </a:tr>
              <a:tr h="2344198">
                <a:tc>
                  <a:txBody>
                    <a:bodyPr/>
                    <a:lstStyle/>
                    <a:p>
                      <a:pPr>
                        <a:lnSpc>
                          <a:spcPct val="100000"/>
                        </a:lnSpc>
                        <a:spcAft>
                          <a:spcPts val="0"/>
                        </a:spcAft>
                      </a:pPr>
                      <a:r>
                        <a:rPr lang="ru-RU" sz="2000" dirty="0" smtClean="0">
                          <a:effectLst/>
                        </a:rPr>
                        <a:t>4года</a:t>
                      </a:r>
                      <a:r>
                        <a:rPr lang="ru-RU" sz="2000" dirty="0">
                          <a:effectLst/>
                        </a:rPr>
                        <a:t> — 5 лет</a:t>
                      </a:r>
                      <a:endParaRPr lang="ru-RU" sz="2000" dirty="0">
                        <a:effectLst/>
                        <a:latin typeface="Arial"/>
                        <a:ea typeface="Arial"/>
                      </a:endParaRPr>
                    </a:p>
                  </a:txBody>
                  <a:tcPr marL="28575" marR="28575" marT="28575" marB="28575" anchor="ctr"/>
                </a:tc>
                <a:tc>
                  <a:txBody>
                    <a:bodyPr/>
                    <a:lstStyle/>
                    <a:p>
                      <a:pPr>
                        <a:lnSpc>
                          <a:spcPct val="100000"/>
                        </a:lnSpc>
                        <a:spcAft>
                          <a:spcPts val="0"/>
                        </a:spcAft>
                      </a:pPr>
                      <a:r>
                        <a:rPr lang="ru-RU" sz="2000" dirty="0">
                          <a:effectLst/>
                        </a:rPr>
                        <a:t>Взаимосвязанные игровые действия, имеющие четкий ролевой характер</a:t>
                      </a:r>
                      <a:endParaRPr lang="ru-RU" sz="2000" dirty="0">
                        <a:effectLst/>
                        <a:latin typeface="Arial"/>
                        <a:ea typeface="Arial"/>
                      </a:endParaRPr>
                    </a:p>
                  </a:txBody>
                  <a:tcPr marL="28575" marR="28575" marT="28575" marB="28575" anchor="ctr"/>
                </a:tc>
                <a:tc>
                  <a:txBody>
                    <a:bodyPr/>
                    <a:lstStyle/>
                    <a:p>
                      <a:pPr>
                        <a:lnSpc>
                          <a:spcPct val="100000"/>
                        </a:lnSpc>
                        <a:spcAft>
                          <a:spcPts val="0"/>
                        </a:spcAft>
                      </a:pPr>
                      <a:r>
                        <a:rPr lang="ru-RU" sz="2000" dirty="0">
                          <a:effectLst/>
                        </a:rPr>
                        <a:t>Роль называется. Дети по ходу игры могут ее менять</a:t>
                      </a:r>
                      <a:endParaRPr lang="ru-RU" sz="2000" dirty="0">
                        <a:effectLst/>
                        <a:latin typeface="Arial"/>
                        <a:ea typeface="Arial"/>
                      </a:endParaRPr>
                    </a:p>
                  </a:txBody>
                  <a:tcPr marL="28575" marR="28575" marT="28575" marB="28575" anchor="ctr"/>
                </a:tc>
                <a:tc>
                  <a:txBody>
                    <a:bodyPr/>
                    <a:lstStyle/>
                    <a:p>
                      <a:pPr>
                        <a:lnSpc>
                          <a:spcPct val="100000"/>
                        </a:lnSpc>
                        <a:spcAft>
                          <a:spcPts val="0"/>
                        </a:spcAft>
                      </a:pPr>
                      <a:r>
                        <a:rPr lang="ru-RU" sz="2000" dirty="0">
                          <a:effectLst/>
                        </a:rPr>
                        <a:t>Цепочка из трех-четырех взаимосвязанных действий. Дети самостоятельно удерживают воображаемую ситуацию </a:t>
                      </a:r>
                      <a:endParaRPr lang="ru-RU" sz="2000" dirty="0">
                        <a:effectLst/>
                        <a:latin typeface="Arial"/>
                        <a:ea typeface="Arial"/>
                      </a:endParaRPr>
                    </a:p>
                  </a:txBody>
                  <a:tcPr marL="28575" marR="28575" marT="28575" marB="28575" anchor="ctr"/>
                </a:tc>
              </a:tr>
            </a:tbl>
          </a:graphicData>
        </a:graphic>
      </p:graphicFrame>
    </p:spTree>
    <p:extLst>
      <p:ext uri="{BB962C8B-B14F-4D97-AF65-F5344CB8AC3E}">
        <p14:creationId xmlns:p14="http://schemas.microsoft.com/office/powerpoint/2010/main" xmlns="" val="15567127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184</TotalTime>
  <Words>483</Words>
  <PresentationFormat>Экран (4:3)</PresentationFormat>
  <Paragraphs>115</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Трек</vt:lpstr>
      <vt:lpstr>Сюжетно-ролевая игра, как условие социализации ребёнка дошкольника.</vt:lpstr>
      <vt:lpstr>Игра- ведуший вид деятельности ребенка</vt:lpstr>
      <vt:lpstr>Слайд 3</vt:lpstr>
      <vt:lpstr>Слайд 4</vt:lpstr>
      <vt:lpstr>Виды сюжетно-ролевых  игр  </vt:lpstr>
      <vt:lpstr>Слайд 6</vt:lpstr>
      <vt:lpstr>Слайд 7</vt:lpstr>
      <vt:lpstr>Структура сюжетно-ролевой игры</vt:lpstr>
      <vt:lpstr>  Развитие игры на разных возрастных этапах   </vt:lpstr>
      <vt:lpstr>Слайд 10</vt:lpstr>
      <vt:lpstr>Слайд 11</vt:lpstr>
      <vt:lpstr>Приемы руководства сюжетно-ролевой игрой</vt:lpstr>
      <vt:lpstr>Технологическая карта сюжетно-ролевой игры</vt:lpstr>
      <vt:lpstr>Организация игры</vt:lpstr>
      <vt:lpstr>Сюжетно-ролевая игра  «салон красоты»</vt:lpstr>
      <vt:lpstr>«больница»</vt:lpstr>
      <vt:lpstr>«семья»</vt:lpstr>
      <vt:lpstr>«Полет в космос»</vt:lpstr>
      <vt:lpstr>Слайд 19</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Сюжетно-ролевая игра, как условие социализации ребёнка дошкольника</dc:title>
  <dc:creator>Татьяна</dc:creator>
  <cp:lastModifiedBy>Татьяна</cp:lastModifiedBy>
  <cp:revision>20</cp:revision>
  <dcterms:created xsi:type="dcterms:W3CDTF">2018-10-25T11:22:38Z</dcterms:created>
  <dcterms:modified xsi:type="dcterms:W3CDTF">2018-10-25T18:04:53Z</dcterms:modified>
</cp:coreProperties>
</file>